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Lst>
  <p:notesMasterIdLst>
    <p:notesMasterId r:id="rId27"/>
  </p:notesMasterIdLst>
  <p:handoutMasterIdLst>
    <p:handoutMasterId r:id="rId28"/>
  </p:handoutMasterIdLst>
  <p:sldIdLst>
    <p:sldId id="493" r:id="rId2"/>
    <p:sldId id="521" r:id="rId3"/>
    <p:sldId id="545" r:id="rId4"/>
    <p:sldId id="546" r:id="rId5"/>
    <p:sldId id="547" r:id="rId6"/>
    <p:sldId id="548" r:id="rId7"/>
    <p:sldId id="549" r:id="rId8"/>
    <p:sldId id="550" r:id="rId9"/>
    <p:sldId id="551" r:id="rId10"/>
    <p:sldId id="552" r:id="rId11"/>
    <p:sldId id="569" r:id="rId12"/>
    <p:sldId id="553" r:id="rId13"/>
    <p:sldId id="554" r:id="rId14"/>
    <p:sldId id="557" r:id="rId15"/>
    <p:sldId id="568" r:id="rId16"/>
    <p:sldId id="555" r:id="rId17"/>
    <p:sldId id="559" r:id="rId18"/>
    <p:sldId id="560" r:id="rId19"/>
    <p:sldId id="567" r:id="rId20"/>
    <p:sldId id="563" r:id="rId21"/>
    <p:sldId id="570" r:id="rId22"/>
    <p:sldId id="562" r:id="rId23"/>
    <p:sldId id="565" r:id="rId24"/>
    <p:sldId id="564" r:id="rId25"/>
    <p:sldId id="537" r:id="rId2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C96385-00EB-6B4E-976E-9F217B70EB2B}">
          <p14:sldIdLst>
            <p14:sldId id="493"/>
            <p14:sldId id="521"/>
            <p14:sldId id="545"/>
            <p14:sldId id="546"/>
            <p14:sldId id="547"/>
            <p14:sldId id="548"/>
            <p14:sldId id="549"/>
            <p14:sldId id="550"/>
            <p14:sldId id="551"/>
            <p14:sldId id="552"/>
            <p14:sldId id="569"/>
            <p14:sldId id="553"/>
            <p14:sldId id="554"/>
            <p14:sldId id="557"/>
            <p14:sldId id="568"/>
            <p14:sldId id="555"/>
            <p14:sldId id="559"/>
            <p14:sldId id="560"/>
            <p14:sldId id="567"/>
            <p14:sldId id="563"/>
            <p14:sldId id="570"/>
            <p14:sldId id="562"/>
            <p14:sldId id="565"/>
            <p14:sldId id="564"/>
            <p14:sldId id="537"/>
          </p14:sldIdLst>
        </p14:section>
      </p14:sectionLst>
    </p:ext>
    <p:ext uri="{EFAFB233-063F-42B5-8137-9DF3F51BA10A}">
      <p15:sldGuideLst xmlns:p15="http://schemas.microsoft.com/office/powerpoint/2012/main">
        <p15:guide id="1" orient="horz" pos="905" userDrawn="1">
          <p15:clr>
            <a:srgbClr val="A4A3A4"/>
          </p15:clr>
        </p15:guide>
        <p15:guide id="2" orient="horz" pos="4002"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rmann, Cynthia 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A6185"/>
    <a:srgbClr val="E7E7E7"/>
    <a:srgbClr val="456089"/>
    <a:srgbClr val="3F608D"/>
    <a:srgbClr val="0F4F97"/>
    <a:srgbClr val="F6CE86"/>
    <a:srgbClr val="AEF8E5"/>
    <a:srgbClr val="0A8464"/>
    <a:srgbClr val="0DB78A"/>
    <a:srgbClr val="D68F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21" autoAdjust="0"/>
    <p:restoredTop sz="95732" autoAdjust="0"/>
  </p:normalViewPr>
  <p:slideViewPr>
    <p:cSldViewPr snapToGrid="0">
      <p:cViewPr varScale="1">
        <p:scale>
          <a:sx n="119" d="100"/>
          <a:sy n="119" d="100"/>
        </p:scale>
        <p:origin x="208" y="864"/>
      </p:cViewPr>
      <p:guideLst>
        <p:guide orient="horz" pos="905"/>
        <p:guide orient="horz" pos="4002"/>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165" d="100"/>
          <a:sy n="165" d="100"/>
        </p:scale>
        <p:origin x="-5256"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herbein1/Repositories/LLNL/docs/posters/sc17/2017-07-13-UQPResul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DF5A-FC4B-9BCA-902D4A619FAA}"/>
              </c:ext>
            </c:extLst>
          </c:dPt>
          <c:dPt>
            <c:idx val="1"/>
            <c:bubble3D val="0"/>
            <c:spPr>
              <a:solidFill>
                <a:srgbClr val="0F8C01"/>
              </a:solidFill>
              <a:ln w="19050">
                <a:solidFill>
                  <a:schemeClr val="lt1"/>
                </a:solidFill>
              </a:ln>
              <a:effectLst/>
            </c:spPr>
            <c:extLst>
              <c:ext xmlns:c16="http://schemas.microsoft.com/office/drawing/2014/chart" uri="{C3380CC4-5D6E-409C-BE32-E72D297353CC}">
                <c16:uniqueId val="{00000003-DF5A-FC4B-9BCA-902D4A619FAA}"/>
              </c:ext>
            </c:extLst>
          </c:dPt>
          <c:dPt>
            <c:idx val="2"/>
            <c:bubble3D val="0"/>
            <c:spPr>
              <a:solidFill>
                <a:srgbClr val="0432FF"/>
              </a:solidFill>
              <a:ln w="19050">
                <a:solidFill>
                  <a:schemeClr val="lt1"/>
                </a:solidFill>
              </a:ln>
              <a:effectLst/>
            </c:spPr>
            <c:extLst>
              <c:ext xmlns:c16="http://schemas.microsoft.com/office/drawing/2014/chart" uri="{C3380CC4-5D6E-409C-BE32-E72D297353CC}">
                <c16:uniqueId val="{00000005-DF5A-FC4B-9BCA-902D4A619FAA}"/>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DF5A-FC4B-9BCA-902D4A619FAA}"/>
              </c:ext>
            </c:extLst>
          </c:dPt>
          <c:cat>
            <c:strRef>
              <c:f>Sheet1!$A$9:$A$12</c:f>
              <c:strCache>
                <c:ptCount val="4"/>
                <c:pt idx="0">
                  <c:v>UQP Startup</c:v>
                </c:pt>
                <c:pt idx="1">
                  <c:v>Job Submission</c:v>
                </c:pt>
                <c:pt idx="2">
                  <c:v>File Creation</c:v>
                </c:pt>
                <c:pt idx="3">
                  <c:v>File Access</c:v>
                </c:pt>
              </c:strCache>
            </c:strRef>
          </c:cat>
          <c:val>
            <c:numRef>
              <c:f>Sheet1!$B$9:$B$12</c:f>
              <c:numCache>
                <c:formatCode>General</c:formatCode>
                <c:ptCount val="4"/>
                <c:pt idx="0">
                  <c:v>4.0800000667571936</c:v>
                </c:pt>
                <c:pt idx="1">
                  <c:v>3.7400000095367432</c:v>
                </c:pt>
                <c:pt idx="2">
                  <c:v>67.259999990463257</c:v>
                </c:pt>
                <c:pt idx="3">
                  <c:v>62.319999933242563</c:v>
                </c:pt>
              </c:numCache>
            </c:numRef>
          </c:val>
          <c:extLst>
            <c:ext xmlns:c16="http://schemas.microsoft.com/office/drawing/2014/chart" uri="{C3380CC4-5D6E-409C-BE32-E72D297353CC}">
              <c16:uniqueId val="{00000008-DF5A-FC4B-9BCA-902D4A619FAA}"/>
            </c:ext>
          </c:extLst>
        </c:ser>
        <c:dLbls>
          <c:showLegendKey val="0"/>
          <c:showVal val="0"/>
          <c:showCatName val="0"/>
          <c:showSerName val="0"/>
          <c:showPercent val="0"/>
          <c:showBubbleSize val="0"/>
          <c:showLeaderLines val="1"/>
        </c:dLbls>
        <c:firstSliceAng val="49"/>
      </c:pieChart>
      <c:spPr>
        <a:noFill/>
        <a:ln>
          <a:noFill/>
        </a:ln>
        <a:effectLst/>
      </c:spPr>
    </c:plotArea>
    <c:legend>
      <c:legendPos val="r"/>
      <c:layout>
        <c:manualLayout>
          <c:xMode val="edge"/>
          <c:yMode val="edge"/>
          <c:x val="0.57559241360363977"/>
          <c:y val="0.47547544266677999"/>
          <c:w val="0.36598944127318883"/>
          <c:h val="0.5048232393077866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978132" y="2"/>
            <a:ext cx="3043343" cy="465455"/>
          </a:xfrm>
          <a:prstGeom prst="rect">
            <a:avLst/>
          </a:prstGeom>
        </p:spPr>
        <p:txBody>
          <a:bodyPr vert="horz" lIns="93253" tIns="46627" rIns="93253" bIns="46627" rtlCol="0"/>
          <a:lstStyle>
            <a:lvl1pPr algn="r">
              <a:defRPr sz="1100"/>
            </a:lvl1pPr>
          </a:lstStyle>
          <a:p>
            <a:fld id="{7A1D2F2F-8618-2143-A89B-2D6D3F007EBC}" type="datetimeFigureOut">
              <a:rPr lang="en-US" smtClean="0">
                <a:latin typeface="Arial"/>
              </a:rPr>
              <a:pPr/>
              <a:t>8/28/18</a:t>
            </a:fld>
            <a:endParaRPr lang="en-US" dirty="0">
              <a:latin typeface="Arial"/>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53" tIns="46627" rIns="93253" bIns="46627"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253" tIns="46627" rIns="93253" bIns="46627"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atin typeface="Arial"/>
              </a:defRPr>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253" tIns="46627" rIns="93253" bIns="46627" rtlCol="0"/>
          <a:lstStyle>
            <a:lvl1pPr algn="r">
              <a:defRPr sz="1100">
                <a:latin typeface="Arial"/>
              </a:defRPr>
            </a:lvl1pPr>
          </a:lstStyle>
          <a:p>
            <a:fld id="{D8B0A143-2353-BE4A-A6C4-57C9AE3FBC68}" type="datetimeFigureOut">
              <a:rPr lang="en-US" smtClean="0"/>
              <a:pPr/>
              <a:t>8/28/18</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253" tIns="46627" rIns="93253" bIns="46627"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53" tIns="46627" rIns="93253" bIns="466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53" tIns="46627" rIns="93253" bIns="46627"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253" tIns="46627" rIns="93253" bIns="46627"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a:t>
            </a:fld>
            <a:endParaRPr lang="en-US" dirty="0"/>
          </a:p>
        </p:txBody>
      </p:sp>
    </p:spTree>
    <p:extLst>
      <p:ext uri="{BB962C8B-B14F-4D97-AF65-F5344CB8AC3E}">
        <p14:creationId xmlns:p14="http://schemas.microsoft.com/office/powerpoint/2010/main" val="1507663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A3D2A3-E316-5B4D-B559-0EBDF6B1377B}"/>
              </a:ext>
            </a:extLst>
          </p:cNvPr>
          <p:cNvPicPr>
            <a:picLocks noChangeAspect="1"/>
          </p:cNvPicPr>
          <p:nvPr userDrawn="1"/>
        </p:nvPicPr>
        <p:blipFill>
          <a:blip r:embed="rId2">
            <a:alphaModFix/>
          </a:blip>
          <a:stretch>
            <a:fillRect/>
          </a:stretch>
        </p:blipFill>
        <p:spPr>
          <a:xfrm>
            <a:off x="0" y="3575304"/>
            <a:ext cx="12192000" cy="2743200"/>
          </a:xfrm>
          <a:prstGeom prst="rect">
            <a:avLst/>
          </a:prstGeom>
          <a:gradFill flip="none" rotWithShape="1">
            <a:gsLst>
              <a:gs pos="0">
                <a:schemeClr val="accent1">
                  <a:lumMod val="0"/>
                  <a:lumOff val="100000"/>
                </a:schemeClr>
              </a:gs>
              <a:gs pos="35000">
                <a:schemeClr val="accent1">
                  <a:lumMod val="0"/>
                  <a:lumOff val="100000"/>
                </a:schemeClr>
              </a:gs>
              <a:gs pos="100000">
                <a:schemeClr val="bg1"/>
              </a:gs>
            </a:gsLst>
            <a:lin ang="2700000" scaled="1"/>
            <a:tileRect/>
          </a:gradFill>
        </p:spPr>
      </p:pic>
      <p:sp>
        <p:nvSpPr>
          <p:cNvPr id="8" name="Rectangle 7">
            <a:extLst>
              <a:ext uri="{FF2B5EF4-FFF2-40B4-BE49-F238E27FC236}">
                <a16:creationId xmlns:a16="http://schemas.microsoft.com/office/drawing/2014/main" id="{D6D9C9D9-72EC-6D46-9AAD-E59A139F1299}"/>
              </a:ext>
            </a:extLst>
          </p:cNvPr>
          <p:cNvSpPr/>
          <p:nvPr userDrawn="1"/>
        </p:nvSpPr>
        <p:spPr bwMode="auto">
          <a:xfrm>
            <a:off x="-504" y="3193257"/>
            <a:ext cx="12192504" cy="1028423"/>
          </a:xfrm>
          <a:prstGeom prst="rect">
            <a:avLst/>
          </a:prstGeom>
          <a:gradFill flip="none" rotWithShape="1">
            <a:gsLst>
              <a:gs pos="0">
                <a:schemeClr val="bg1">
                  <a:alpha val="0"/>
                  <a:lumMod val="0"/>
                  <a:lumOff val="100000"/>
                </a:schemeClr>
              </a:gs>
              <a:gs pos="51000">
                <a:schemeClr val="bg1"/>
              </a:gs>
            </a:gsLst>
            <a:lin ang="16200000" scaled="1"/>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9" name="Rectangle 18"/>
          <p:cNvSpPr/>
          <p:nvPr userDrawn="1"/>
        </p:nvSpPr>
        <p:spPr>
          <a:xfrm>
            <a:off x="-504" y="6316956"/>
            <a:ext cx="12192000" cy="544880"/>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hasCustomPrompt="1"/>
          </p:nvPr>
        </p:nvSpPr>
        <p:spPr>
          <a:xfrm>
            <a:off x="609600" y="565126"/>
            <a:ext cx="10972800" cy="1447576"/>
          </a:xfrm>
        </p:spPr>
        <p:txBody>
          <a:bodyPr anchor="b" anchorCtr="0"/>
          <a:lstStyle>
            <a:lvl1pPr>
              <a:lnSpc>
                <a:spcPts val="3800"/>
              </a:lnSpc>
              <a:defRPr sz="3600" b="1" i="0">
                <a:solidFill>
                  <a:schemeClr val="accent1">
                    <a:lumMod val="75000"/>
                  </a:schemeClr>
                </a:solidFill>
                <a:effectLst/>
                <a:latin typeface="Arial"/>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609601" y="2024863"/>
            <a:ext cx="7505699" cy="369888"/>
          </a:xfrm>
        </p:spPr>
        <p:txBody>
          <a:bodyPr>
            <a:noAutofit/>
          </a:bodyPr>
          <a:lstStyle>
            <a:lvl1pPr>
              <a:lnSpc>
                <a:spcPts val="2200"/>
              </a:lnSpc>
              <a:buNone/>
              <a:defRPr sz="2000" b="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Box 13"/>
          <p:cNvSpPr txBox="1"/>
          <p:nvPr userDrawn="1"/>
        </p:nvSpPr>
        <p:spPr>
          <a:xfrm>
            <a:off x="91181" y="6416000"/>
            <a:ext cx="6004819" cy="435504"/>
          </a:xfrm>
          <a:prstGeom prst="rect">
            <a:avLst/>
          </a:prstGeom>
          <a:noFill/>
          <a:effectLst/>
        </p:spPr>
        <p:txBody>
          <a:bodyPr wrap="square" rtlCol="0">
            <a:spAutoFit/>
          </a:bodyPr>
          <a:lstStyle/>
          <a:p>
            <a:pPr marL="0" marR="0" indent="0" algn="l" defTabSz="457200" rtl="0" eaLnBrk="1" fontAlgn="auto" latinLnBrk="0" hangingPunct="1">
              <a:lnSpc>
                <a:spcPct val="90000"/>
              </a:lnSpc>
              <a:spcBef>
                <a:spcPts val="0"/>
              </a:spcBef>
              <a:spcAft>
                <a:spcPts val="300"/>
              </a:spcAft>
              <a:buClrTx/>
              <a:buSzTx/>
              <a:buFontTx/>
              <a:buNone/>
              <a:tabLst/>
              <a:defRPr/>
            </a:pPr>
            <a:r>
              <a:rPr lang="en-US" sz="800" kern="1200" dirty="0">
                <a:solidFill>
                  <a:schemeClr val="bg1"/>
                </a:solidFill>
                <a:effectLst/>
                <a:latin typeface="Arial"/>
                <a:ea typeface="+mn-ea"/>
                <a:cs typeface="Arial"/>
              </a:rPr>
              <a:t>LLNL-PRES-757227</a:t>
            </a:r>
          </a:p>
          <a:p>
            <a:pPr marL="0" algn="l" defTabSz="457200" rtl="0" eaLnBrk="1" latinLnBrk="0" hangingPunct="1">
              <a:lnSpc>
                <a:spcPct val="90000"/>
              </a:lnSpc>
              <a:spcAft>
                <a:spcPts val="600"/>
              </a:spcAft>
            </a:pPr>
            <a:r>
              <a:rPr lang="en-US" sz="700" kern="1200" dirty="0">
                <a:solidFill>
                  <a:schemeClr val="bg1"/>
                </a:solidFill>
                <a:effectLst/>
                <a:latin typeface="Arial"/>
                <a:ea typeface="+mn-ea"/>
                <a:cs typeface="Arial"/>
              </a:rPr>
              <a:t>This work was performed under the auspices of the</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U.S. Department of Energy by Lawrence Livermore National Laboratory under contract DE-AC52-07NA27344.</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Lawrence Livermore National Security, LLC</a:t>
            </a:r>
          </a:p>
        </p:txBody>
      </p:sp>
      <p:pic>
        <p:nvPicPr>
          <p:cNvPr id="18" name="Picture 17" descr="LLNL_Logo_WHT-LRG.png"/>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0055018" y="6446832"/>
            <a:ext cx="1865376" cy="314676"/>
          </a:xfrm>
          <a:prstGeom prst="rect">
            <a:avLst/>
          </a:prstGeom>
        </p:spPr>
      </p:pic>
      <p:sp>
        <p:nvSpPr>
          <p:cNvPr id="20" name="Rectangle 19"/>
          <p:cNvSpPr/>
          <p:nvPr userDrawn="1"/>
        </p:nvSpPr>
        <p:spPr>
          <a:xfrm>
            <a:off x="0" y="0"/>
            <a:ext cx="12192000" cy="112889"/>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3" name="Text Placeholder 2"/>
          <p:cNvSpPr>
            <a:spLocks noGrp="1"/>
          </p:cNvSpPr>
          <p:nvPr>
            <p:ph type="body" sz="quarter" idx="14" hasCustomPrompt="1"/>
          </p:nvPr>
        </p:nvSpPr>
        <p:spPr>
          <a:xfrm>
            <a:off x="6096001" y="3096715"/>
            <a:ext cx="6096000" cy="477838"/>
          </a:xfrm>
        </p:spPr>
        <p:txBody>
          <a:bodyPr rIns="18288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Name</a:t>
            </a:r>
          </a:p>
          <a:p>
            <a:pPr lvl="0"/>
            <a:r>
              <a:rPr lang="en-US" dirty="0"/>
              <a:t>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p:cNvPicPr>
          <p:nvPr userDrawn="1"/>
        </p:nvPicPr>
        <p:blipFill>
          <a:blip r:embed="rId2"/>
          <a:stretch>
            <a:fillRect/>
          </a:stretch>
        </p:blipFill>
        <p:spPr>
          <a:xfrm>
            <a:off x="962469" y="5437487"/>
            <a:ext cx="3602736" cy="607768"/>
          </a:xfrm>
          <a:prstGeom prst="rect">
            <a:avLst/>
          </a:prstGeom>
        </p:spPr>
      </p:pic>
    </p:spTree>
    <p:extLst>
      <p:ext uri="{BB962C8B-B14F-4D97-AF65-F5344CB8AC3E}">
        <p14:creationId xmlns:p14="http://schemas.microsoft.com/office/powerpoint/2010/main" val="312718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609600" y="219514"/>
            <a:ext cx="109728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301619"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0831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6291532"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29412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r>
              <a:rPr lang="en-US"/>
              <a:t>Click icon to add picture</a:t>
            </a:r>
            <a:endParaRPr lang="en-US" dirty="0"/>
          </a:p>
        </p:txBody>
      </p:sp>
      <p:sp>
        <p:nvSpPr>
          <p:cNvPr id="6" name="Title 5"/>
          <p:cNvSpPr>
            <a:spLocks noGrp="1"/>
          </p:cNvSpPr>
          <p:nvPr>
            <p:ph type="title"/>
          </p:nvPr>
        </p:nvSpPr>
        <p:spPr>
          <a:xfrm>
            <a:off x="5" y="7"/>
            <a:ext cx="12191999" cy="1228907"/>
          </a:xfrm>
          <a:solidFill>
            <a:schemeClr val="bg1"/>
          </a:solidFill>
          <a:effectLst/>
        </p:spPr>
        <p:txBody>
          <a:bodyPr vert="horz" lIns="457200" rIns="45720" rtlCol="0" anchor="ctr" anchorCtr="0">
            <a:normAutofit/>
            <a:scene3d>
              <a:camera prst="orthographicFront"/>
              <a:lightRig rig="threePt" dir="t">
                <a:rot lat="0" lon="0" rev="4800000"/>
              </a:lightRig>
            </a:scene3d>
            <a:sp3d prstMaterial="matte"/>
          </a:bodyPr>
          <a:lstStyle>
            <a:lvl1pPr marL="233363" indent="0" algn="l" rtl="0" eaLnBrk="1" latinLnBrk="0" hangingPunct="1">
              <a:lnSpc>
                <a:spcPct val="90000"/>
              </a:lnSpc>
              <a:spcBef>
                <a:spcPct val="0"/>
              </a:spcBef>
              <a:buNone/>
              <a:defRPr kumimoji="0" lang="en-US" sz="3200" b="1" kern="1200" dirty="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r>
              <a:rPr lang="en-US"/>
              <a:t>Click icon to add picture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55080"/>
            <a:ext cx="12192000" cy="5029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sz="1800" dirty="0">
              <a:latin typeface="Arial"/>
            </a:endParaRPr>
          </a:p>
        </p:txBody>
      </p:sp>
      <p:pic>
        <p:nvPicPr>
          <p:cNvPr id="8" name="Picture 7">
            <a:extLst>
              <a:ext uri="{FF2B5EF4-FFF2-40B4-BE49-F238E27FC236}">
                <a16:creationId xmlns:a16="http://schemas.microsoft.com/office/drawing/2014/main" id="{9C590909-6878-E44E-9AA0-07880FBE8AE0}"/>
              </a:ext>
            </a:extLst>
          </p:cNvPr>
          <p:cNvPicPr>
            <a:picLocks/>
          </p:cNvPicPr>
          <p:nvPr userDrawn="1"/>
        </p:nvPicPr>
        <p:blipFill rotWithShape="1">
          <a:blip r:embed="rId12" cstate="print">
            <a:extLst>
              <a:ext uri="{28A0092B-C50C-407E-A947-70E740481C1C}">
                <a14:useLocalDpi xmlns:a14="http://schemas.microsoft.com/office/drawing/2010/main"/>
              </a:ext>
            </a:extLst>
          </a:blip>
          <a:srcRect/>
          <a:stretch/>
        </p:blipFill>
        <p:spPr>
          <a:xfrm>
            <a:off x="170688" y="6492240"/>
            <a:ext cx="2743200" cy="283464"/>
          </a:xfrm>
          <a:prstGeom prst="rect">
            <a:avLst/>
          </a:prstGeom>
        </p:spPr>
      </p:pic>
      <p:sp>
        <p:nvSpPr>
          <p:cNvPr id="3" name="Text Placeholder 2"/>
          <p:cNvSpPr>
            <a:spLocks noGrp="1"/>
          </p:cNvSpPr>
          <p:nvPr>
            <p:ph type="body" idx="1"/>
          </p:nvPr>
        </p:nvSpPr>
        <p:spPr>
          <a:xfrm>
            <a:off x="609600" y="1441524"/>
            <a:ext cx="10972800" cy="4906889"/>
          </a:xfrm>
          <a:prstGeom prst="rect">
            <a:avLst/>
          </a:prstGeom>
        </p:spPr>
        <p:txBody>
          <a:bodyPr vert="horz" lIns="0" tIns="0" rIns="0" bIns="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Rectangle 9"/>
          <p:cNvSpPr/>
          <p:nvPr/>
        </p:nvSpPr>
        <p:spPr bwMode="invGray">
          <a:xfrm>
            <a:off x="1" y="635508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latin typeface="Arial"/>
            </a:endParaRPr>
          </a:p>
        </p:txBody>
      </p:sp>
      <p:sp>
        <p:nvSpPr>
          <p:cNvPr id="19" name="Slide Number Placeholder 7"/>
          <p:cNvSpPr txBox="1">
            <a:spLocks/>
          </p:cNvSpPr>
          <p:nvPr/>
        </p:nvSpPr>
        <p:spPr>
          <a:xfrm>
            <a:off x="11768167" y="6403259"/>
            <a:ext cx="423836" cy="454747"/>
          </a:xfrm>
          <a:prstGeom prst="rect">
            <a:avLst/>
          </a:prstGeom>
        </p:spPr>
        <p:txBody>
          <a:bodyPr rIns="4572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1000" b="0" i="0" u="none" strike="noStrike" kern="1200" cap="none" spc="0" normalizeH="0" baseline="0" noProof="0" smtClean="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sp>
        <p:nvSpPr>
          <p:cNvPr id="2" name="Title Placeholder 1"/>
          <p:cNvSpPr>
            <a:spLocks noGrp="1"/>
          </p:cNvSpPr>
          <p:nvPr>
            <p:ph type="title"/>
          </p:nvPr>
        </p:nvSpPr>
        <p:spPr>
          <a:xfrm>
            <a:off x="609600" y="220136"/>
            <a:ext cx="109728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cxnSp>
        <p:nvCxnSpPr>
          <p:cNvPr id="5" name="Straight Connector 4"/>
          <p:cNvCxnSpPr/>
          <p:nvPr/>
        </p:nvCxnSpPr>
        <p:spPr>
          <a:xfrm>
            <a:off x="-8076" y="1267155"/>
            <a:ext cx="1220007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A54311BD-8720-D040-927F-1192591CB67C}"/>
              </a:ext>
            </a:extLst>
          </p:cNvPr>
          <p:cNvPicPr>
            <a:picLocks/>
          </p:cNvPicPr>
          <p:nvPr userDrawn="1"/>
        </p:nvPicPr>
        <p:blipFill rotWithShape="1">
          <a:blip r:embed="rId13" cstate="print">
            <a:extLst>
              <a:ext uri="{28A0092B-C50C-407E-A947-70E740481C1C}">
                <a14:useLocalDpi xmlns:a14="http://schemas.microsoft.com/office/drawing/2010/main"/>
              </a:ext>
            </a:extLst>
          </a:blip>
          <a:srcRect/>
          <a:stretch/>
        </p:blipFill>
        <p:spPr>
          <a:xfrm>
            <a:off x="10944015" y="6446520"/>
            <a:ext cx="978408" cy="374904"/>
          </a:xfrm>
          <a:prstGeom prst="rect">
            <a:avLst/>
          </a:prstGeom>
        </p:spPr>
      </p:pic>
      <p:sp>
        <p:nvSpPr>
          <p:cNvPr id="12" name="TextBox 11">
            <a:extLst>
              <a:ext uri="{FF2B5EF4-FFF2-40B4-BE49-F238E27FC236}">
                <a16:creationId xmlns:a16="http://schemas.microsoft.com/office/drawing/2014/main" id="{96C232B7-054C-0D49-A320-133401D918F5}"/>
              </a:ext>
            </a:extLst>
          </p:cNvPr>
          <p:cNvSpPr txBox="1"/>
          <p:nvPr userDrawn="1"/>
        </p:nvSpPr>
        <p:spPr>
          <a:xfrm>
            <a:off x="646609" y="6698653"/>
            <a:ext cx="1165161" cy="92333"/>
          </a:xfrm>
          <a:prstGeom prst="rect">
            <a:avLst/>
          </a:prstGeom>
          <a:noFill/>
        </p:spPr>
        <p:txBody>
          <a:bodyPr wrap="square" lIns="0" tIns="0" rIns="0" bIns="0" rtlCol="0" anchor="b" anchorCtr="0">
            <a:spAutoFit/>
          </a:bodyPr>
          <a:lstStyle/>
          <a:p>
            <a:pPr algn="l"/>
            <a:r>
              <a:rPr lang="en-US" sz="600" dirty="0">
                <a:latin typeface="Arial"/>
                <a:cs typeface="Arial"/>
              </a:rPr>
              <a:t>LLNL-PRES-757227</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5" r:id="rId4"/>
    <p:sldLayoutId id="2147483722" r:id="rId5"/>
    <p:sldLayoutId id="2147483721" r:id="rId6"/>
    <p:sldLayoutId id="2147483717" r:id="rId7"/>
    <p:sldLayoutId id="2147483718" r:id="rId8"/>
    <p:sldLayoutId id="2147483719" r:id="rId9"/>
    <p:sldLayoutId id="2147483723" r:id="rId10"/>
  </p:sldLayoutIdLst>
  <p:hf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3.xml"/><Relationship Id="rId5" Type="http://schemas.openxmlformats.org/officeDocument/2006/relationships/image" Target="../media/image34.emf"/><Relationship Id="rId4" Type="http://schemas.openxmlformats.org/officeDocument/2006/relationships/image" Target="../media/image3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Calibri" panose="020F0502020204030204" pitchFamily="34" charset="0"/>
                <a:cs typeface="Calibri" panose="020F0502020204030204" pitchFamily="34" charset="0"/>
              </a:rPr>
              <a:t>Flux: Practical Job Scheduling</a:t>
            </a:r>
          </a:p>
        </p:txBody>
      </p:sp>
      <p:sp>
        <p:nvSpPr>
          <p:cNvPr id="5" name="Text Placeholder 4"/>
          <p:cNvSpPr>
            <a:spLocks noGrp="1"/>
          </p:cNvSpPr>
          <p:nvPr>
            <p:ph type="body" sz="quarter" idx="14"/>
          </p:nvPr>
        </p:nvSpPr>
        <p:spPr>
          <a:xfrm>
            <a:off x="5874026" y="3096715"/>
            <a:ext cx="6042402" cy="477838"/>
          </a:xfrm>
        </p:spPr>
        <p:txBody>
          <a:bodyPr/>
          <a:lstStyle/>
          <a:p>
            <a:pPr lvl="0"/>
            <a:r>
              <a:rPr lang="en-US" dirty="0"/>
              <a:t>Dong H. </a:t>
            </a:r>
            <a:r>
              <a:rPr lang="en-US" dirty="0" err="1"/>
              <a:t>Ahn</a:t>
            </a:r>
            <a:r>
              <a:rPr lang="en-US" dirty="0"/>
              <a:t>, Ned Bass, Al Chu, Jim Garlick, Mark </a:t>
            </a:r>
            <a:r>
              <a:rPr lang="en-US" dirty="0" err="1"/>
              <a:t>Grondona</a:t>
            </a:r>
            <a:r>
              <a:rPr lang="en-US" dirty="0"/>
              <a:t>,</a:t>
            </a:r>
          </a:p>
          <a:p>
            <a:pPr lvl="0"/>
            <a:r>
              <a:rPr lang="en-US" b="1" dirty="0"/>
              <a:t>Stephen </a:t>
            </a:r>
            <a:r>
              <a:rPr lang="en-US" b="1" dirty="0" err="1"/>
              <a:t>Herbein</a:t>
            </a:r>
            <a:r>
              <a:rPr lang="en-US" dirty="0"/>
              <a:t>, </a:t>
            </a:r>
            <a:r>
              <a:rPr lang="en-US" dirty="0" err="1"/>
              <a:t>Tapasya</a:t>
            </a:r>
            <a:r>
              <a:rPr lang="en-US" dirty="0"/>
              <a:t> </a:t>
            </a:r>
            <a:r>
              <a:rPr lang="en-US" dirty="0" err="1"/>
              <a:t>Patki</a:t>
            </a:r>
            <a:r>
              <a:rPr lang="en-US" dirty="0"/>
              <a:t>, Tom </a:t>
            </a:r>
            <a:r>
              <a:rPr lang="en-US" dirty="0" err="1"/>
              <a:t>Scogland</a:t>
            </a:r>
            <a:r>
              <a:rPr lang="en-US" dirty="0"/>
              <a:t>, Becky </a:t>
            </a:r>
            <a:r>
              <a:rPr lang="en-US" dirty="0" err="1"/>
              <a:t>Springmeyer</a:t>
            </a:r>
            <a:endParaRPr lang="en-US" dirty="0"/>
          </a:p>
        </p:txBody>
      </p:sp>
      <p:sp>
        <p:nvSpPr>
          <p:cNvPr id="9" name="Text Placeholder 10"/>
          <p:cNvSpPr txBox="1">
            <a:spLocks/>
          </p:cNvSpPr>
          <p:nvPr/>
        </p:nvSpPr>
        <p:spPr>
          <a:xfrm>
            <a:off x="609600" y="3640568"/>
            <a:ext cx="3278508" cy="397500"/>
          </a:xfrm>
          <a:prstGeom prst="rect">
            <a:avLst/>
          </a:prstGeom>
        </p:spPr>
        <p:txBody>
          <a:bodyPr vert="horz" lIns="0" tIns="91440" rIns="0" rtlCol="0" anchor="ctr" anchorCtr="0">
            <a:noAutofit/>
          </a:bodyPr>
          <a:lstStyle/>
          <a:p>
            <a:pPr lvl="0">
              <a:lnSpc>
                <a:spcPct val="80000"/>
              </a:lnSpc>
            </a:pPr>
            <a:r>
              <a:rPr lang="en-US" sz="1600" dirty="0">
                <a:cs typeface="Lucida Handwriting"/>
              </a:rPr>
              <a:t>August 15,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5A6FAD-E402-B14C-9106-C646528B5E40}"/>
              </a:ext>
            </a:extLst>
          </p:cNvPr>
          <p:cNvSpPr>
            <a:spLocks noGrp="1"/>
          </p:cNvSpPr>
          <p:nvPr>
            <p:ph idx="1"/>
          </p:nvPr>
        </p:nvSpPr>
        <p:spPr/>
        <p:txBody>
          <a:bodyPr>
            <a:normAutofit/>
          </a:bodyPr>
          <a:lstStyle/>
          <a:p>
            <a:r>
              <a:rPr lang="en-US" dirty="0"/>
              <a:t>Already installed on LC systems (including Sierra)</a:t>
            </a:r>
          </a:p>
          <a:p>
            <a:pPr lvl="1"/>
            <a:r>
              <a:rPr lang="en-US" dirty="0" err="1">
                <a:latin typeface="Consolas" panose="020B0609020204030204" pitchFamily="49" charset="0"/>
                <a:cs typeface="Consolas" panose="020B0609020204030204" pitchFamily="49" charset="0"/>
              </a:rPr>
              <a:t>spack</a:t>
            </a:r>
            <a:r>
              <a:rPr lang="en-US" dirty="0">
                <a:latin typeface="Consolas" panose="020B0609020204030204" pitchFamily="49" charset="0"/>
                <a:cs typeface="Consolas" panose="020B0609020204030204" pitchFamily="49" charset="0"/>
              </a:rPr>
              <a:t> install flux-</a:t>
            </a:r>
            <a:r>
              <a:rPr lang="en-US" dirty="0" err="1">
                <a:latin typeface="Consolas" panose="020B0609020204030204" pitchFamily="49" charset="0"/>
                <a:cs typeface="Consolas" panose="020B0609020204030204" pitchFamily="49" charset="0"/>
              </a:rPr>
              <a:t>sched</a:t>
            </a:r>
            <a:r>
              <a:rPr lang="en-US" dirty="0">
                <a:latin typeface="Consolas" panose="020B0609020204030204" pitchFamily="49" charset="0"/>
                <a:cs typeface="Consolas" panose="020B0609020204030204" pitchFamily="49" charset="0"/>
              </a:rPr>
              <a:t> </a:t>
            </a:r>
            <a:r>
              <a:rPr lang="en-US" dirty="0"/>
              <a:t>for everywhere else</a:t>
            </a:r>
          </a:p>
          <a:p>
            <a:r>
              <a:rPr lang="en-US" dirty="0"/>
              <a:t>Flux can run anywhere that MPI can run, (via PMI – Process Management Interface)</a:t>
            </a:r>
          </a:p>
          <a:p>
            <a:pPr lvl="1"/>
            <a:r>
              <a:rPr lang="en-US" dirty="0"/>
              <a:t>Inside a resource allocation from: itself (hierarchical Flux), </a:t>
            </a:r>
            <a:r>
              <a:rPr lang="en-US" dirty="0" err="1"/>
              <a:t>Slurm</a:t>
            </a:r>
            <a:r>
              <a:rPr lang="en-US" dirty="0"/>
              <a:t>, Moab, PBS, LSF, </a:t>
            </a:r>
            <a:r>
              <a:rPr lang="en-US" dirty="0" err="1"/>
              <a:t>etc</a:t>
            </a:r>
            <a:endParaRPr lang="en-US" dirty="0"/>
          </a:p>
          <a:p>
            <a:pPr lvl="1"/>
            <a:r>
              <a:rPr lang="en-US" dirty="0">
                <a:latin typeface="Consolas" panose="020B0609020204030204" pitchFamily="49" charset="0"/>
                <a:cs typeface="Consolas" panose="020B0609020204030204" pitchFamily="49" charset="0"/>
              </a:rPr>
              <a:t>flux start  </a:t>
            </a:r>
            <a:r>
              <a:rPr lang="en-US" b="1" dirty="0">
                <a:latin typeface="Consolas" panose="020B0609020204030204" pitchFamily="49" charset="0"/>
                <a:cs typeface="Consolas" panose="020B0609020204030204" pitchFamily="49" charset="0"/>
              </a:rPr>
              <a:t>OR</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srun</a:t>
            </a:r>
            <a:r>
              <a:rPr lang="en-US" dirty="0">
                <a:latin typeface="Consolas" panose="020B0609020204030204" pitchFamily="49" charset="0"/>
                <a:cs typeface="Consolas" panose="020B0609020204030204" pitchFamily="49" charset="0"/>
              </a:rPr>
              <a:t> flux start</a:t>
            </a:r>
          </a:p>
          <a:p>
            <a:pPr lvl="0">
              <a:buClr>
                <a:srgbClr val="4F81BD">
                  <a:lumMod val="75000"/>
                </a:srgbClr>
              </a:buClr>
            </a:pPr>
            <a:r>
              <a:rPr lang="en-US" dirty="0">
                <a:solidFill>
                  <a:prstClr val="black"/>
                </a:solidFill>
              </a:rPr>
              <a:t>Flux can run anywhere that supports TCP and you have the IP addresses</a:t>
            </a:r>
          </a:p>
          <a:p>
            <a:pPr lvl="1"/>
            <a:r>
              <a:rPr lang="en-US" dirty="0">
                <a:solidFill>
                  <a:prstClr val="black"/>
                </a:solidFill>
                <a:latin typeface="Consolas" panose="020B0609020204030204" pitchFamily="49" charset="0"/>
                <a:cs typeface="Consolas" panose="020B0609020204030204" pitchFamily="49" charset="0"/>
              </a:rPr>
              <a:t>flux broker -</a:t>
            </a:r>
            <a:r>
              <a:rPr lang="en-US" dirty="0" err="1">
                <a:solidFill>
                  <a:prstClr val="black"/>
                </a:solidFill>
                <a:latin typeface="Consolas" panose="020B0609020204030204" pitchFamily="49" charset="0"/>
                <a:cs typeface="Consolas" panose="020B0609020204030204" pitchFamily="49" charset="0"/>
              </a:rPr>
              <a:t>Sboot.method</a:t>
            </a:r>
            <a:r>
              <a:rPr lang="en-US" dirty="0">
                <a:solidFill>
                  <a:prstClr val="black"/>
                </a:solidFill>
                <a:latin typeface="Consolas" panose="020B0609020204030204" pitchFamily="49" charset="0"/>
                <a:cs typeface="Consolas" panose="020B0609020204030204" pitchFamily="49" charset="0"/>
              </a:rPr>
              <a:t>=config -</a:t>
            </a:r>
            <a:r>
              <a:rPr lang="en-US" dirty="0" err="1">
                <a:solidFill>
                  <a:prstClr val="black"/>
                </a:solidFill>
                <a:latin typeface="Consolas" panose="020B0609020204030204" pitchFamily="49" charset="0"/>
                <a:cs typeface="Consolas" panose="020B0609020204030204" pitchFamily="49" charset="0"/>
              </a:rPr>
              <a:t>Sboot.config_file</a:t>
            </a:r>
            <a:r>
              <a:rPr lang="en-US" dirty="0">
                <a:solidFill>
                  <a:prstClr val="black"/>
                </a:solidFill>
                <a:latin typeface="Consolas" panose="020B0609020204030204" pitchFamily="49" charset="0"/>
                <a:cs typeface="Consolas" panose="020B0609020204030204" pitchFamily="49" charset="0"/>
              </a:rPr>
              <a:t>=</a:t>
            </a:r>
            <a:r>
              <a:rPr lang="en-US" dirty="0" err="1">
                <a:solidFill>
                  <a:prstClr val="black"/>
                </a:solidFill>
                <a:latin typeface="Consolas" panose="020B0609020204030204" pitchFamily="49" charset="0"/>
                <a:cs typeface="Consolas" panose="020B0609020204030204" pitchFamily="49" charset="0"/>
              </a:rPr>
              <a:t>boot.conf</a:t>
            </a:r>
            <a:endParaRPr lang="en-US" dirty="0">
              <a:solidFill>
                <a:prstClr val="black"/>
              </a:solidFill>
              <a:latin typeface="Consolas" panose="020B0609020204030204" pitchFamily="49" charset="0"/>
              <a:cs typeface="Consolas" panose="020B0609020204030204" pitchFamily="49" charset="0"/>
            </a:endParaRPr>
          </a:p>
          <a:p>
            <a:pPr lvl="1"/>
            <a:r>
              <a:rPr lang="en-US" dirty="0" err="1">
                <a:solidFill>
                  <a:prstClr val="black"/>
                </a:solidFill>
                <a:latin typeface="Consolas" panose="020B0609020204030204" pitchFamily="49" charset="0"/>
                <a:cs typeface="Consolas" panose="020B0609020204030204" pitchFamily="49" charset="0"/>
              </a:rPr>
              <a:t>boot.conf</a:t>
            </a:r>
            <a:r>
              <a:rPr lang="en-US" dirty="0">
                <a:solidFill>
                  <a:prstClr val="black"/>
                </a:solidFill>
                <a:latin typeface="Consolas" panose="020B0609020204030204" pitchFamily="49" charset="0"/>
                <a:cs typeface="Consolas" panose="020B0609020204030204" pitchFamily="49" charset="0"/>
              </a:rPr>
              <a:t>:</a:t>
            </a:r>
          </a:p>
        </p:txBody>
      </p:sp>
      <p:sp>
        <p:nvSpPr>
          <p:cNvPr id="3" name="Title 2">
            <a:extLst>
              <a:ext uri="{FF2B5EF4-FFF2-40B4-BE49-F238E27FC236}">
                <a16:creationId xmlns:a16="http://schemas.microsoft.com/office/drawing/2014/main" id="{913D2DF8-644E-484E-862E-04A59B45D188}"/>
              </a:ext>
            </a:extLst>
          </p:cNvPr>
          <p:cNvSpPr>
            <a:spLocks noGrp="1"/>
          </p:cNvSpPr>
          <p:nvPr>
            <p:ph type="title"/>
          </p:nvPr>
        </p:nvSpPr>
        <p:spPr/>
        <p:txBody>
          <a:bodyPr/>
          <a:lstStyle/>
          <a:p>
            <a:r>
              <a:rPr lang="en-US" dirty="0"/>
              <a:t>Portability: Running Flux</a:t>
            </a:r>
          </a:p>
        </p:txBody>
      </p:sp>
      <p:sp>
        <p:nvSpPr>
          <p:cNvPr id="4" name="Rectangle 3">
            <a:extLst>
              <a:ext uri="{FF2B5EF4-FFF2-40B4-BE49-F238E27FC236}">
                <a16:creationId xmlns:a16="http://schemas.microsoft.com/office/drawing/2014/main" id="{2FD2A318-1D09-D541-A4C7-D445D23FC375}"/>
              </a:ext>
            </a:extLst>
          </p:cNvPr>
          <p:cNvSpPr/>
          <p:nvPr/>
        </p:nvSpPr>
        <p:spPr>
          <a:xfrm>
            <a:off x="1088414" y="4594087"/>
            <a:ext cx="3756300" cy="1477328"/>
          </a:xfrm>
          <a:prstGeom prst="rect">
            <a:avLst/>
          </a:prstGeom>
        </p:spPr>
        <p:txBody>
          <a:bodyPr wrap="square">
            <a:spAutoFit/>
          </a:bodyPr>
          <a:lstStyle/>
          <a:p>
            <a:pPr marL="15875" lvl="1"/>
            <a:r>
              <a:rPr lang="en-US" dirty="0">
                <a:latin typeface="Consolas" panose="020B0609020204030204" pitchFamily="49" charset="0"/>
                <a:cs typeface="Consolas" panose="020B0609020204030204" pitchFamily="49" charset="0"/>
              </a:rPr>
              <a:t>session-id = "</a:t>
            </a:r>
            <a:r>
              <a:rPr lang="en-US" dirty="0" err="1">
                <a:latin typeface="Consolas" panose="020B0609020204030204" pitchFamily="49" charset="0"/>
                <a:cs typeface="Consolas" panose="020B0609020204030204" pitchFamily="49" charset="0"/>
              </a:rPr>
              <a:t>mycluster</a:t>
            </a:r>
            <a:r>
              <a:rPr lang="en-US" dirty="0">
                <a:latin typeface="Consolas" panose="020B0609020204030204" pitchFamily="49" charset="0"/>
                <a:cs typeface="Consolas" panose="020B0609020204030204" pitchFamily="49" charset="0"/>
              </a:rPr>
              <a:t>"</a:t>
            </a:r>
          </a:p>
          <a:p>
            <a:pPr marL="15875" lvl="1"/>
            <a:r>
              <a:rPr lang="en-US" dirty="0" err="1">
                <a:latin typeface="Consolas" panose="020B0609020204030204" pitchFamily="49" charset="0"/>
                <a:cs typeface="Consolas" panose="020B0609020204030204" pitchFamily="49" charset="0"/>
              </a:rPr>
              <a:t>tbon</a:t>
            </a:r>
            <a:r>
              <a:rPr lang="en-US" dirty="0">
                <a:latin typeface="Consolas" panose="020B0609020204030204" pitchFamily="49" charset="0"/>
                <a:cs typeface="Consolas" panose="020B0609020204030204" pitchFamily="49" charset="0"/>
              </a:rPr>
              <a:t>-endpoints = [</a:t>
            </a:r>
          </a:p>
          <a:p>
            <a:pPr marL="15875" lvl="1"/>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tcp</a:t>
            </a:r>
            <a:r>
              <a:rPr lang="en-US" dirty="0">
                <a:latin typeface="Consolas" panose="020B0609020204030204" pitchFamily="49" charset="0"/>
                <a:cs typeface="Consolas" panose="020B0609020204030204" pitchFamily="49" charset="0"/>
              </a:rPr>
              <a:t>://192.168.1.1:8020",</a:t>
            </a:r>
          </a:p>
          <a:p>
            <a:pPr marL="15875" lvl="1"/>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tcp</a:t>
            </a:r>
            <a:r>
              <a:rPr lang="en-US" dirty="0">
                <a:latin typeface="Consolas" panose="020B0609020204030204" pitchFamily="49" charset="0"/>
                <a:cs typeface="Consolas" panose="020B0609020204030204" pitchFamily="49" charset="0"/>
              </a:rPr>
              <a:t>://192.168.1.2:8020",</a:t>
            </a:r>
          </a:p>
          <a:p>
            <a:pPr marL="15875" lvl="1"/>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tcp</a:t>
            </a:r>
            <a:r>
              <a:rPr lang="en-US" dirty="0">
                <a:latin typeface="Consolas" panose="020B0609020204030204" pitchFamily="49" charset="0"/>
                <a:cs typeface="Consolas" panose="020B0609020204030204" pitchFamily="49" charset="0"/>
              </a:rPr>
              <a:t>://192.168.1.3:8020"]</a:t>
            </a:r>
          </a:p>
        </p:txBody>
      </p:sp>
    </p:spTree>
    <p:extLst>
      <p:ext uri="{BB962C8B-B14F-4D97-AF65-F5344CB8AC3E}">
        <p14:creationId xmlns:p14="http://schemas.microsoft.com/office/powerpoint/2010/main" val="188184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lumMod val="65000"/>
                  </a:schemeClr>
                </a:solidFill>
              </a:rPr>
              <a:t>Extensibility</a:t>
            </a:r>
          </a:p>
          <a:p>
            <a:pPr lvl="1"/>
            <a:r>
              <a:rPr lang="en-US" dirty="0">
                <a:solidFill>
                  <a:schemeClr val="bg1">
                    <a:lumMod val="65000"/>
                  </a:schemeClr>
                </a:solidFill>
              </a:rPr>
              <a:t>Open source</a:t>
            </a:r>
          </a:p>
          <a:p>
            <a:pPr lvl="1"/>
            <a:r>
              <a:rPr lang="en-US" dirty="0">
                <a:solidFill>
                  <a:schemeClr val="bg1">
                    <a:lumMod val="65000"/>
                  </a:schemeClr>
                </a:solidFill>
              </a:rPr>
              <a:t>Modular design with support for user plugins</a:t>
            </a:r>
          </a:p>
          <a:p>
            <a:r>
              <a:rPr lang="en-US" dirty="0">
                <a:solidFill>
                  <a:schemeClr val="bg1">
                    <a:lumMod val="65000"/>
                  </a:schemeClr>
                </a:solidFill>
              </a:rPr>
              <a:t>Scalability</a:t>
            </a:r>
          </a:p>
          <a:p>
            <a:pPr lvl="1"/>
            <a:r>
              <a:rPr lang="en-US" dirty="0">
                <a:solidFill>
                  <a:schemeClr val="bg1">
                    <a:lumMod val="65000"/>
                  </a:schemeClr>
                </a:solidFill>
              </a:rPr>
              <a:t>Designed from the ground up for </a:t>
            </a:r>
            <a:r>
              <a:rPr lang="en-US" dirty="0" err="1">
                <a:solidFill>
                  <a:schemeClr val="bg1">
                    <a:lumMod val="65000"/>
                  </a:schemeClr>
                </a:solidFill>
              </a:rPr>
              <a:t>exascale</a:t>
            </a:r>
            <a:r>
              <a:rPr lang="en-US" dirty="0">
                <a:solidFill>
                  <a:schemeClr val="bg1">
                    <a:lumMod val="65000"/>
                  </a:schemeClr>
                </a:solidFill>
              </a:rPr>
              <a:t> and beyond</a:t>
            </a:r>
          </a:p>
          <a:p>
            <a:pPr lvl="1"/>
            <a:r>
              <a:rPr lang="en-US" dirty="0">
                <a:solidFill>
                  <a:schemeClr val="bg1">
                    <a:lumMod val="65000"/>
                  </a:schemeClr>
                </a:solidFill>
              </a:rPr>
              <a:t>Already tested at 1000s of nodes &amp; millions of jobs</a:t>
            </a:r>
          </a:p>
          <a:p>
            <a:r>
              <a:rPr lang="en-US" dirty="0"/>
              <a:t>Usability</a:t>
            </a:r>
          </a:p>
          <a:p>
            <a:pPr lvl="1"/>
            <a:r>
              <a:rPr lang="en-US" dirty="0"/>
              <a:t>C, Lua, and Python bindings that expose 100% of Flux’s functionality</a:t>
            </a:r>
          </a:p>
          <a:p>
            <a:pPr lvl="1"/>
            <a:r>
              <a:rPr lang="en-US" dirty="0"/>
              <a:t>Can be used as a single-user tool or a system scheduler</a:t>
            </a:r>
          </a:p>
          <a:p>
            <a:r>
              <a:rPr lang="en-US" dirty="0">
                <a:solidFill>
                  <a:schemeClr val="bg1">
                    <a:lumMod val="65000"/>
                  </a:schemeClr>
                </a:solidFill>
              </a:rPr>
              <a:t>Portability</a:t>
            </a:r>
          </a:p>
          <a:p>
            <a:pPr lvl="1"/>
            <a:r>
              <a:rPr lang="en-US" dirty="0">
                <a:solidFill>
                  <a:schemeClr val="bg1">
                    <a:lumMod val="65000"/>
                  </a:schemeClr>
                </a:solidFill>
              </a:rPr>
              <a:t>Optimized for HPC and runs in Cloud and Grid settings too</a:t>
            </a:r>
          </a:p>
          <a:p>
            <a:pPr lvl="1"/>
            <a:r>
              <a:rPr lang="en-US" dirty="0">
                <a:solidFill>
                  <a:schemeClr val="bg1">
                    <a:lumMod val="65000"/>
                  </a:schemeClr>
                </a:solidFill>
              </a:rPr>
              <a:t>Runs on any set of Linux machines: only requires a list of IP addresses or PMI</a:t>
            </a:r>
          </a:p>
          <a:p>
            <a:pPr lvl="1"/>
            <a:endParaRPr lang="en-US" dirty="0"/>
          </a:p>
        </p:txBody>
      </p:sp>
      <p:sp>
        <p:nvSpPr>
          <p:cNvPr id="13" name="Title 12"/>
          <p:cNvSpPr>
            <a:spLocks noGrp="1"/>
          </p:cNvSpPr>
          <p:nvPr>
            <p:ph type="title"/>
          </p:nvPr>
        </p:nvSpPr>
        <p:spPr>
          <a:xfrm>
            <a:off x="609600" y="219514"/>
            <a:ext cx="9902289" cy="1008771"/>
          </a:xfrm>
        </p:spPr>
        <p:txBody>
          <a:bodyPr/>
          <a:lstStyle/>
          <a:p>
            <a:r>
              <a:rPr lang="en-US" dirty="0"/>
              <a:t>Why Flux?</a:t>
            </a:r>
            <a:endParaRPr lang="en-US" sz="2400" b="0" dirty="0"/>
          </a:p>
        </p:txBody>
      </p:sp>
    </p:spTree>
    <p:extLst>
      <p:ext uri="{BB962C8B-B14F-4D97-AF65-F5344CB8AC3E}">
        <p14:creationId xmlns:p14="http://schemas.microsoft.com/office/powerpoint/2010/main" val="3028639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B045D9-1C2A-7247-8DBB-634F58FBBFBA}"/>
              </a:ext>
            </a:extLst>
          </p:cNvPr>
          <p:cNvSpPr>
            <a:spLocks noGrp="1"/>
          </p:cNvSpPr>
          <p:nvPr>
            <p:ph idx="1"/>
          </p:nvPr>
        </p:nvSpPr>
        <p:spPr/>
        <p:txBody>
          <a:bodyPr>
            <a:normAutofit/>
          </a:bodyPr>
          <a:lstStyle/>
          <a:p>
            <a:r>
              <a:rPr lang="en-US" dirty="0" err="1"/>
              <a:t>Slurm</a:t>
            </a:r>
            <a:endParaRPr lang="en-US" dirty="0"/>
          </a:p>
          <a:p>
            <a:pPr lvl="1"/>
            <a:r>
              <a:rPr lang="en-US" dirty="0" err="1">
                <a:latin typeface="Consolas" panose="020B0609020204030204" pitchFamily="49" charset="0"/>
                <a:cs typeface="Consolas" panose="020B0609020204030204" pitchFamily="49" charset="0"/>
              </a:rPr>
              <a:t>sbatch</a:t>
            </a:r>
            <a:r>
              <a:rPr lang="en-US" dirty="0">
                <a:latin typeface="Consolas" panose="020B0609020204030204" pitchFamily="49" charset="0"/>
                <a:cs typeface="Consolas" panose="020B0609020204030204" pitchFamily="49" charset="0"/>
              </a:rPr>
              <a:t> –N2 –n4 –t 2:00 sleep 120</a:t>
            </a:r>
          </a:p>
          <a:p>
            <a:r>
              <a:rPr lang="en-US" dirty="0"/>
              <a:t>Flux CLI</a:t>
            </a:r>
          </a:p>
          <a:p>
            <a:pPr lvl="1"/>
            <a:r>
              <a:rPr lang="en-US" dirty="0">
                <a:latin typeface="Consolas" panose="020B0609020204030204" pitchFamily="49" charset="0"/>
                <a:cs typeface="Consolas" panose="020B0609020204030204" pitchFamily="49" charset="0"/>
              </a:rPr>
              <a:t>flux submit –N2 –n4 –t 2m sleep 120</a:t>
            </a:r>
          </a:p>
        </p:txBody>
      </p:sp>
      <p:sp>
        <p:nvSpPr>
          <p:cNvPr id="3" name="Title 2">
            <a:extLst>
              <a:ext uri="{FF2B5EF4-FFF2-40B4-BE49-F238E27FC236}">
                <a16:creationId xmlns:a16="http://schemas.microsoft.com/office/drawing/2014/main" id="{A5EDC70E-6B5D-7C42-9247-841AF0E04C6A}"/>
              </a:ext>
            </a:extLst>
          </p:cNvPr>
          <p:cNvSpPr>
            <a:spLocks noGrp="1"/>
          </p:cNvSpPr>
          <p:nvPr>
            <p:ph type="title"/>
          </p:nvPr>
        </p:nvSpPr>
        <p:spPr/>
        <p:txBody>
          <a:bodyPr/>
          <a:lstStyle/>
          <a:p>
            <a:r>
              <a:rPr lang="en-US" dirty="0"/>
              <a:t>Usability: Submitting a Batch Job</a:t>
            </a:r>
          </a:p>
        </p:txBody>
      </p:sp>
      <p:sp>
        <p:nvSpPr>
          <p:cNvPr id="4" name="Rectangle 3">
            <a:extLst>
              <a:ext uri="{FF2B5EF4-FFF2-40B4-BE49-F238E27FC236}">
                <a16:creationId xmlns:a16="http://schemas.microsoft.com/office/drawing/2014/main" id="{66C729C9-BB32-DA46-9448-C88894D9E438}"/>
              </a:ext>
            </a:extLst>
          </p:cNvPr>
          <p:cNvSpPr/>
          <p:nvPr/>
        </p:nvSpPr>
        <p:spPr>
          <a:xfrm>
            <a:off x="522971" y="3116759"/>
            <a:ext cx="8919411" cy="3231654"/>
          </a:xfrm>
          <a:prstGeom prst="rect">
            <a:avLst/>
          </a:prstGeom>
        </p:spPr>
        <p:txBody>
          <a:bodyPr wrap="square">
            <a:spAutoFit/>
          </a:bodyPr>
          <a:lstStyle/>
          <a:p>
            <a:pPr marL="285750" lvl="0" indent="-228600" defTabSz="914400">
              <a:spcBef>
                <a:spcPts val="1800"/>
              </a:spcBef>
              <a:buClr>
                <a:srgbClr val="4F81BD">
                  <a:lumMod val="75000"/>
                </a:srgbClr>
              </a:buClr>
              <a:buSzPct val="90000"/>
              <a:buFont typeface="Wingdings" charset="2"/>
              <a:buChar char="§"/>
            </a:pPr>
            <a:r>
              <a:rPr lang="en-US" sz="2400" dirty="0">
                <a:solidFill>
                  <a:prstClr val="black"/>
                </a:solidFill>
                <a:latin typeface="Calibri" panose="020F0502020204030204" pitchFamily="34" charset="0"/>
                <a:cs typeface="Calibri" panose="020F0502020204030204" pitchFamily="34" charset="0"/>
              </a:rPr>
              <a:t>Flux API:</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import </a:t>
            </a:r>
            <a:r>
              <a:rPr lang="en-US" dirty="0" err="1">
                <a:latin typeface="Consolas" panose="020B0609020204030204" pitchFamily="49" charset="0"/>
                <a:cs typeface="Consolas" panose="020B0609020204030204" pitchFamily="49" charset="0"/>
              </a:rPr>
              <a:t>json</a:t>
            </a:r>
            <a:r>
              <a:rPr lang="en-US" dirty="0">
                <a:latin typeface="Consolas" panose="020B0609020204030204" pitchFamily="49" charset="0"/>
                <a:cs typeface="Consolas" panose="020B0609020204030204" pitchFamily="49" charset="0"/>
              </a:rPr>
              <a:t>, flux</a:t>
            </a:r>
          </a:p>
          <a:p>
            <a:endParaRPr lang="en-US" dirty="0">
              <a:latin typeface="Consolas" panose="020B0609020204030204" pitchFamily="49" charset="0"/>
              <a:cs typeface="Consolas" panose="020B0609020204030204" pitchFamily="49" charset="0"/>
            </a:endParaRPr>
          </a:p>
          <a:p>
            <a:r>
              <a:rPr lang="en-US" dirty="0" err="1">
                <a:latin typeface="Consolas" panose="020B0609020204030204" pitchFamily="49" charset="0"/>
                <a:cs typeface="Consolas" panose="020B0609020204030204" pitchFamily="49" charset="0"/>
              </a:rPr>
              <a:t>jobreq</a:t>
            </a:r>
            <a:r>
              <a:rPr lang="en-US" dirty="0">
                <a:latin typeface="Consolas" panose="020B0609020204030204" pitchFamily="49" charset="0"/>
                <a:cs typeface="Consolas" panose="020B0609020204030204" pitchFamily="49" charset="0"/>
              </a:rPr>
              <a:t> = {</a:t>
            </a:r>
          </a:p>
          <a:p>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nnodes</a:t>
            </a:r>
            <a:r>
              <a:rPr lang="en-US" dirty="0">
                <a:latin typeface="Consolas" panose="020B0609020204030204" pitchFamily="49" charset="0"/>
                <a:cs typeface="Consolas" panose="020B0609020204030204" pitchFamily="49" charset="0"/>
              </a:rPr>
              <a:t>'   : 2,</a:t>
            </a:r>
          </a:p>
          <a:p>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ntasks</a:t>
            </a:r>
            <a:r>
              <a:rPr lang="en-US" dirty="0">
                <a:latin typeface="Consolas" panose="020B0609020204030204" pitchFamily="49" charset="0"/>
                <a:cs typeface="Consolas" panose="020B0609020204030204" pitchFamily="49" charset="0"/>
              </a:rPr>
              <a:t>'   : 4,</a:t>
            </a:r>
          </a:p>
          <a:p>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walltime</a:t>
            </a:r>
            <a:r>
              <a:rPr lang="en-US" dirty="0">
                <a:latin typeface="Consolas" panose="020B0609020204030204" pitchFamily="49" charset="0"/>
                <a:cs typeface="Consolas" panose="020B0609020204030204" pitchFamily="49" charset="0"/>
              </a:rPr>
              <a:t>' : 120,</a:t>
            </a:r>
          </a:p>
          <a:p>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cmdline</a:t>
            </a:r>
            <a:r>
              <a:rPr lang="en-US" dirty="0">
                <a:latin typeface="Consolas" panose="020B0609020204030204" pitchFamily="49" charset="0"/>
                <a:cs typeface="Consolas" panose="020B0609020204030204" pitchFamily="49" charset="0"/>
              </a:rPr>
              <a:t>'  : ["sleep", "120"]}</a:t>
            </a:r>
          </a:p>
          <a:p>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f = </a:t>
            </a:r>
            <a:r>
              <a:rPr lang="en-US" dirty="0" err="1">
                <a:latin typeface="Consolas" panose="020B0609020204030204" pitchFamily="49" charset="0"/>
                <a:cs typeface="Consolas" panose="020B0609020204030204" pitchFamily="49" charset="0"/>
              </a:rPr>
              <a:t>flux.Flux</a:t>
            </a:r>
            <a:r>
              <a:rPr lang="en-US" dirty="0">
                <a:latin typeface="Consolas" panose="020B0609020204030204" pitchFamily="49" charset="0"/>
                <a:cs typeface="Consolas" panose="020B0609020204030204" pitchFamily="49" charset="0"/>
              </a:rPr>
              <a:t> ()</a:t>
            </a:r>
          </a:p>
          <a:p>
            <a:r>
              <a:rPr lang="en-US" dirty="0" err="1">
                <a:latin typeface="Consolas" panose="020B0609020204030204" pitchFamily="49" charset="0"/>
                <a:cs typeface="Consolas" panose="020B0609020204030204" pitchFamily="49" charset="0"/>
              </a:rPr>
              <a:t>resp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f.rpc_send</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job.submit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json.dumps</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jobreq</a:t>
            </a:r>
            <a:r>
              <a:rPr lang="en-US"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91174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B045D9-1C2A-7247-8DBB-634F58FBBFBA}"/>
              </a:ext>
            </a:extLst>
          </p:cNvPr>
          <p:cNvSpPr>
            <a:spLocks noGrp="1"/>
          </p:cNvSpPr>
          <p:nvPr>
            <p:ph idx="1"/>
          </p:nvPr>
        </p:nvSpPr>
        <p:spPr/>
        <p:txBody>
          <a:bodyPr>
            <a:normAutofit/>
          </a:bodyPr>
          <a:lstStyle/>
          <a:p>
            <a:r>
              <a:rPr lang="en-US" dirty="0" err="1"/>
              <a:t>Slurm</a:t>
            </a:r>
            <a:endParaRPr lang="en-US" dirty="0"/>
          </a:p>
          <a:p>
            <a:pPr lvl="1"/>
            <a:r>
              <a:rPr lang="en-US" dirty="0" err="1">
                <a:latin typeface="Consolas" panose="020B0609020204030204" pitchFamily="49" charset="0"/>
                <a:cs typeface="Consolas" panose="020B0609020204030204" pitchFamily="49" charset="0"/>
              </a:rPr>
              <a:t>srun</a:t>
            </a:r>
            <a:r>
              <a:rPr lang="en-US" dirty="0">
                <a:latin typeface="Consolas" panose="020B0609020204030204" pitchFamily="49" charset="0"/>
                <a:cs typeface="Consolas" panose="020B0609020204030204" pitchFamily="49" charset="0"/>
              </a:rPr>
              <a:t> –N2 –n4 –t 2:00 sleep 120</a:t>
            </a:r>
          </a:p>
          <a:p>
            <a:r>
              <a:rPr lang="en-US" dirty="0"/>
              <a:t>Flux CLI</a:t>
            </a:r>
          </a:p>
          <a:p>
            <a:pPr lvl="1"/>
            <a:r>
              <a:rPr lang="en-US" dirty="0">
                <a:latin typeface="Consolas" panose="020B0609020204030204" pitchFamily="49" charset="0"/>
                <a:cs typeface="Consolas" panose="020B0609020204030204" pitchFamily="49" charset="0"/>
              </a:rPr>
              <a:t>flux </a:t>
            </a:r>
            <a:r>
              <a:rPr lang="en-US" dirty="0" err="1">
                <a:latin typeface="Consolas" panose="020B0609020204030204" pitchFamily="49" charset="0"/>
                <a:cs typeface="Consolas" panose="020B0609020204030204" pitchFamily="49" charset="0"/>
              </a:rPr>
              <a:t>wreckrun</a:t>
            </a:r>
            <a:r>
              <a:rPr lang="en-US" dirty="0">
                <a:latin typeface="Consolas" panose="020B0609020204030204" pitchFamily="49" charset="0"/>
                <a:cs typeface="Consolas" panose="020B0609020204030204" pitchFamily="49" charset="0"/>
              </a:rPr>
              <a:t> –N2 –n4 –t 2m sleep 120</a:t>
            </a:r>
          </a:p>
        </p:txBody>
      </p:sp>
      <p:sp>
        <p:nvSpPr>
          <p:cNvPr id="3" name="Title 2">
            <a:extLst>
              <a:ext uri="{FF2B5EF4-FFF2-40B4-BE49-F238E27FC236}">
                <a16:creationId xmlns:a16="http://schemas.microsoft.com/office/drawing/2014/main" id="{A5EDC70E-6B5D-7C42-9247-841AF0E04C6A}"/>
              </a:ext>
            </a:extLst>
          </p:cNvPr>
          <p:cNvSpPr>
            <a:spLocks noGrp="1"/>
          </p:cNvSpPr>
          <p:nvPr>
            <p:ph type="title"/>
          </p:nvPr>
        </p:nvSpPr>
        <p:spPr/>
        <p:txBody>
          <a:bodyPr/>
          <a:lstStyle/>
          <a:p>
            <a:r>
              <a:rPr lang="en-US" dirty="0"/>
              <a:t>Usability: Running an Interactive Job</a:t>
            </a:r>
          </a:p>
        </p:txBody>
      </p:sp>
      <p:sp>
        <p:nvSpPr>
          <p:cNvPr id="4" name="Rectangle 3">
            <a:extLst>
              <a:ext uri="{FF2B5EF4-FFF2-40B4-BE49-F238E27FC236}">
                <a16:creationId xmlns:a16="http://schemas.microsoft.com/office/drawing/2014/main" id="{66C729C9-BB32-DA46-9448-C88894D9E438}"/>
              </a:ext>
            </a:extLst>
          </p:cNvPr>
          <p:cNvSpPr/>
          <p:nvPr/>
        </p:nvSpPr>
        <p:spPr>
          <a:xfrm>
            <a:off x="515155" y="3116759"/>
            <a:ext cx="9803335" cy="3231654"/>
          </a:xfrm>
          <a:prstGeom prst="rect">
            <a:avLst/>
          </a:prstGeom>
        </p:spPr>
        <p:txBody>
          <a:bodyPr wrap="square">
            <a:spAutoFit/>
          </a:bodyPr>
          <a:lstStyle/>
          <a:p>
            <a:pPr marL="285750" lvl="0" indent="-228600" defTabSz="914400">
              <a:spcBef>
                <a:spcPts val="1800"/>
              </a:spcBef>
              <a:buClr>
                <a:srgbClr val="4F81BD">
                  <a:lumMod val="75000"/>
                </a:srgbClr>
              </a:buClr>
              <a:buSzPct val="90000"/>
              <a:buFont typeface="Wingdings" charset="2"/>
              <a:buChar char="§"/>
            </a:pPr>
            <a:r>
              <a:rPr lang="en-US" sz="2400" dirty="0">
                <a:solidFill>
                  <a:prstClr val="black"/>
                </a:solidFill>
                <a:latin typeface="Calibri" panose="020F0502020204030204" pitchFamily="34" charset="0"/>
                <a:cs typeface="Calibri" panose="020F0502020204030204" pitchFamily="34" charset="0"/>
              </a:rPr>
              <a:t>Flux API:</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import sys</a:t>
            </a:r>
          </a:p>
          <a:p>
            <a:r>
              <a:rPr lang="en-US" dirty="0">
                <a:latin typeface="Consolas" panose="020B0609020204030204" pitchFamily="49" charset="0"/>
                <a:cs typeface="Consolas" panose="020B0609020204030204" pitchFamily="49" charset="0"/>
              </a:rPr>
              <a:t>from flux import </a:t>
            </a:r>
            <a:r>
              <a:rPr lang="en-US" dirty="0" err="1">
                <a:latin typeface="Consolas" panose="020B0609020204030204" pitchFamily="49" charset="0"/>
                <a:cs typeface="Consolas" panose="020B0609020204030204" pitchFamily="49" charset="0"/>
              </a:rPr>
              <a:t>kz</a:t>
            </a:r>
            <a:endParaRPr lang="en-US" dirty="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r>
              <a:rPr lang="en-US" dirty="0" err="1">
                <a:latin typeface="Consolas" panose="020B0609020204030204" pitchFamily="49" charset="0"/>
                <a:cs typeface="Consolas" panose="020B0609020204030204" pitchFamily="49" charset="0"/>
              </a:rPr>
              <a:t>resp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f.rpc_send</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job.submit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json.dumps</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jobreq</a:t>
            </a:r>
            <a:r>
              <a:rPr lang="en-US" dirty="0">
                <a:latin typeface="Consolas" panose="020B0609020204030204" pitchFamily="49" charset="0"/>
                <a:cs typeface="Consolas" panose="020B0609020204030204" pitchFamily="49" charset="0"/>
              </a:rPr>
              <a:t>))</a:t>
            </a:r>
          </a:p>
          <a:p>
            <a:r>
              <a:rPr lang="en-US" dirty="0" err="1">
                <a:latin typeface="Consolas" panose="020B0609020204030204" pitchFamily="49" charset="0"/>
                <a:cs typeface="Consolas" panose="020B0609020204030204" pitchFamily="49" charset="0"/>
              </a:rPr>
              <a:t>kvs_dir</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resp</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kvs_dir</a:t>
            </a:r>
            <a:r>
              <a:rPr lang="en-US" dirty="0">
                <a:latin typeface="Consolas" panose="020B0609020204030204" pitchFamily="49" charset="0"/>
                <a:cs typeface="Consolas" panose="020B0609020204030204" pitchFamily="49" charset="0"/>
              </a:rPr>
              <a:t>']</a:t>
            </a:r>
          </a:p>
          <a:p>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for </a:t>
            </a:r>
            <a:r>
              <a:rPr lang="en-US" dirty="0" err="1">
                <a:latin typeface="Consolas" panose="020B0609020204030204" pitchFamily="49" charset="0"/>
                <a:cs typeface="Consolas" panose="020B0609020204030204" pitchFamily="49" charset="0"/>
              </a:rPr>
              <a:t>task_id</a:t>
            </a:r>
            <a:r>
              <a:rPr lang="en-US" dirty="0">
                <a:latin typeface="Consolas" panose="020B0609020204030204" pitchFamily="49" charset="0"/>
                <a:cs typeface="Consolas" panose="020B0609020204030204" pitchFamily="49" charset="0"/>
              </a:rPr>
              <a:t> in range(</a:t>
            </a:r>
            <a:r>
              <a:rPr lang="en-US" dirty="0" err="1">
                <a:latin typeface="Consolas" panose="020B0609020204030204" pitchFamily="49" charset="0"/>
                <a:cs typeface="Consolas" panose="020B0609020204030204" pitchFamily="49" charset="0"/>
              </a:rPr>
              <a:t>jobreq</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ntasks</a:t>
            </a:r>
            <a:r>
              <a:rPr lang="en-US" dirty="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kz.attach</a:t>
            </a:r>
            <a:r>
              <a:rPr lang="en-US" dirty="0">
                <a:latin typeface="Consolas" panose="020B0609020204030204" pitchFamily="49" charset="0"/>
                <a:cs typeface="Consolas" panose="020B0609020204030204" pitchFamily="49" charset="0"/>
              </a:rPr>
              <a:t> (f, "{}.{}.</a:t>
            </a:r>
            <a:r>
              <a:rPr lang="en-US" dirty="0" err="1">
                <a:latin typeface="Consolas" panose="020B0609020204030204" pitchFamily="49" charset="0"/>
                <a:cs typeface="Consolas" panose="020B0609020204030204" pitchFamily="49" charset="0"/>
              </a:rPr>
              <a:t>stdout</a:t>
            </a:r>
            <a:r>
              <a:rPr lang="en-US" dirty="0">
                <a:latin typeface="Consolas" panose="020B0609020204030204" pitchFamily="49" charset="0"/>
                <a:cs typeface="Consolas" panose="020B0609020204030204" pitchFamily="49" charset="0"/>
              </a:rPr>
              <a:t>".format(</a:t>
            </a:r>
            <a:r>
              <a:rPr lang="en-US" dirty="0" err="1">
                <a:latin typeface="Consolas" panose="020B0609020204030204" pitchFamily="49" charset="0"/>
                <a:cs typeface="Consolas" panose="020B0609020204030204" pitchFamily="49" charset="0"/>
              </a:rPr>
              <a:t>kvs_dir</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task_id</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sys.stdout</a:t>
            </a:r>
            <a:r>
              <a:rPr lang="en-US" dirty="0">
                <a:latin typeface="Consolas" panose="020B0609020204030204" pitchFamily="49" charset="0"/>
                <a:cs typeface="Consolas" panose="020B0609020204030204" pitchFamily="49" charset="0"/>
              </a:rPr>
              <a:t>)</a:t>
            </a:r>
          </a:p>
          <a:p>
            <a:endParaRPr lang="en-US" dirty="0">
              <a:latin typeface="Consolas" panose="020B0609020204030204" pitchFamily="49" charset="0"/>
              <a:cs typeface="Consolas" panose="020B0609020204030204" pitchFamily="49" charset="0"/>
            </a:endParaRPr>
          </a:p>
          <a:p>
            <a:r>
              <a:rPr lang="en-US" dirty="0" err="1">
                <a:latin typeface="Consolas" panose="020B0609020204030204" pitchFamily="49" charset="0"/>
                <a:cs typeface="Consolas" panose="020B0609020204030204" pitchFamily="49" charset="0"/>
              </a:rPr>
              <a:t>f.reactor_run</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f.get_reactor</a:t>
            </a:r>
            <a:r>
              <a:rPr lang="en-US" dirty="0">
                <a:latin typeface="Consolas" panose="020B0609020204030204" pitchFamily="49" charset="0"/>
                <a:cs typeface="Consolas" panose="020B0609020204030204" pitchFamily="49" charset="0"/>
              </a:rPr>
              <a:t> (), 0)</a:t>
            </a:r>
          </a:p>
        </p:txBody>
      </p:sp>
    </p:spTree>
    <p:extLst>
      <p:ext uri="{BB962C8B-B14F-4D97-AF65-F5344CB8AC3E}">
        <p14:creationId xmlns:p14="http://schemas.microsoft.com/office/powerpoint/2010/main" val="98795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4E0DC2-598F-0F4A-BFDC-8665E054DB22}"/>
              </a:ext>
            </a:extLst>
          </p:cNvPr>
          <p:cNvSpPr>
            <a:spLocks noGrp="1"/>
          </p:cNvSpPr>
          <p:nvPr>
            <p:ph type="title"/>
          </p:nvPr>
        </p:nvSpPr>
        <p:spPr/>
        <p:txBody>
          <a:bodyPr/>
          <a:lstStyle/>
          <a:p>
            <a:r>
              <a:rPr lang="en-US" dirty="0"/>
              <a:t>Usability: Tracking Job Status</a:t>
            </a:r>
          </a:p>
        </p:txBody>
      </p:sp>
      <p:sp>
        <p:nvSpPr>
          <p:cNvPr id="4" name="Content Placeholder 1">
            <a:extLst>
              <a:ext uri="{FF2B5EF4-FFF2-40B4-BE49-F238E27FC236}">
                <a16:creationId xmlns:a16="http://schemas.microsoft.com/office/drawing/2014/main" id="{3A390F77-3475-E348-A08A-B7A1AB8C7E3F}"/>
              </a:ext>
            </a:extLst>
          </p:cNvPr>
          <p:cNvSpPr>
            <a:spLocks noGrp="1"/>
          </p:cNvSpPr>
          <p:nvPr>
            <p:ph idx="1"/>
          </p:nvPr>
        </p:nvSpPr>
        <p:spPr/>
        <p:txBody>
          <a:bodyPr>
            <a:normAutofit/>
          </a:bodyPr>
          <a:lstStyle/>
          <a:p>
            <a:r>
              <a:rPr lang="en-US" dirty="0"/>
              <a:t>CLI: slow, non-programmatic, inconvenient to parse</a:t>
            </a:r>
          </a:p>
          <a:p>
            <a:pPr lvl="1"/>
            <a:r>
              <a:rPr lang="en-US" dirty="0">
                <a:latin typeface="Consolas" panose="020B0609020204030204" pitchFamily="49" charset="0"/>
                <a:cs typeface="Consolas" panose="020B0609020204030204" pitchFamily="49" charset="0"/>
              </a:rPr>
              <a:t>watch </a:t>
            </a:r>
            <a:r>
              <a:rPr lang="en-US" dirty="0" err="1">
                <a:latin typeface="Consolas" panose="020B0609020204030204" pitchFamily="49" charset="0"/>
                <a:cs typeface="Consolas" panose="020B0609020204030204" pitchFamily="49" charset="0"/>
              </a:rPr>
              <a:t>squeue</a:t>
            </a:r>
            <a:r>
              <a:rPr lang="en-US" dirty="0">
                <a:latin typeface="Consolas" panose="020B0609020204030204" pitchFamily="49" charset="0"/>
                <a:cs typeface="Consolas" panose="020B0609020204030204" pitchFamily="49" charset="0"/>
              </a:rPr>
              <a:t> –j JOBID</a:t>
            </a:r>
            <a:endParaRPr lang="en-US" dirty="0"/>
          </a:p>
          <a:p>
            <a:pPr lvl="1"/>
            <a:r>
              <a:rPr lang="en-US" dirty="0">
                <a:latin typeface="Consolas" panose="020B0609020204030204" pitchFamily="49" charset="0"/>
                <a:cs typeface="Consolas" panose="020B0609020204030204" pitchFamily="49" charset="0"/>
              </a:rPr>
              <a:t>watch flux wreck ls JOBID</a:t>
            </a:r>
          </a:p>
          <a:p>
            <a:r>
              <a:rPr lang="en-US" dirty="0"/>
              <a:t>Tracking via the filesystem</a:t>
            </a:r>
          </a:p>
          <a:p>
            <a:pPr lvl="1"/>
            <a:r>
              <a:rPr lang="en-US" dirty="0">
                <a:latin typeface="Consolas" panose="020B0609020204030204" pitchFamily="49" charset="0"/>
                <a:cs typeface="Consolas" panose="020B0609020204030204" pitchFamily="49" charset="0"/>
              </a:rPr>
              <a:t>date &gt; $</a:t>
            </a:r>
            <a:r>
              <a:rPr lang="en-US" dirty="0" err="1">
                <a:latin typeface="Consolas" panose="020B0609020204030204" pitchFamily="49" charset="0"/>
                <a:cs typeface="Consolas" panose="020B0609020204030204" pitchFamily="49" charset="0"/>
              </a:rPr>
              <a:t>JOBID.start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srun</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myApp</a:t>
            </a:r>
            <a:r>
              <a:rPr lang="en-US" dirty="0">
                <a:latin typeface="Consolas" panose="020B0609020204030204" pitchFamily="49" charset="0"/>
                <a:cs typeface="Consolas" panose="020B0609020204030204" pitchFamily="49" charset="0"/>
              </a:rPr>
              <a:t>; date &gt; $</a:t>
            </a:r>
            <a:r>
              <a:rPr lang="en-US" dirty="0" err="1">
                <a:latin typeface="Consolas" panose="020B0609020204030204" pitchFamily="49" charset="0"/>
                <a:cs typeface="Consolas" panose="020B0609020204030204" pitchFamily="49" charset="0"/>
              </a:rPr>
              <a:t>JOBID.stop</a:t>
            </a:r>
            <a:endParaRPr lang="en-US" dirty="0">
              <a:latin typeface="Consolas" panose="020B0609020204030204" pitchFamily="49" charset="0"/>
              <a:cs typeface="Consolas" panose="020B0609020204030204" pitchFamily="49" charset="0"/>
            </a:endParaRPr>
          </a:p>
        </p:txBody>
      </p:sp>
      <p:sp>
        <p:nvSpPr>
          <p:cNvPr id="5" name="Rectangle 4">
            <a:extLst>
              <a:ext uri="{FF2B5EF4-FFF2-40B4-BE49-F238E27FC236}">
                <a16:creationId xmlns:a16="http://schemas.microsoft.com/office/drawing/2014/main" id="{D73C0D63-C171-6145-94F3-4D27E176BEA4}"/>
              </a:ext>
            </a:extLst>
          </p:cNvPr>
          <p:cNvSpPr/>
          <p:nvPr/>
        </p:nvSpPr>
        <p:spPr>
          <a:xfrm>
            <a:off x="519447" y="3412973"/>
            <a:ext cx="11423560" cy="2400657"/>
          </a:xfrm>
          <a:prstGeom prst="rect">
            <a:avLst/>
          </a:prstGeom>
        </p:spPr>
        <p:txBody>
          <a:bodyPr wrap="square">
            <a:spAutoFit/>
          </a:bodyPr>
          <a:lstStyle/>
          <a:p>
            <a:pPr marL="285750" lvl="0" indent="-228600" defTabSz="914400">
              <a:spcBef>
                <a:spcPts val="1800"/>
              </a:spcBef>
              <a:buClr>
                <a:srgbClr val="4F81BD">
                  <a:lumMod val="75000"/>
                </a:srgbClr>
              </a:buClr>
              <a:buSzPct val="90000"/>
              <a:buFont typeface="Wingdings" charset="2"/>
              <a:buChar char="§"/>
            </a:pPr>
            <a:r>
              <a:rPr lang="en-US" sz="2400" dirty="0">
                <a:solidFill>
                  <a:prstClr val="black"/>
                </a:solidFill>
                <a:latin typeface="Calibri" panose="020F0502020204030204" pitchFamily="34" charset="0"/>
                <a:cs typeface="Calibri" panose="020F0502020204030204" pitchFamily="34" charset="0"/>
              </a:rPr>
              <a:t>Push notification via Flux’s Job Status and Control (JSC):</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def </a:t>
            </a:r>
            <a:r>
              <a:rPr lang="en-US" dirty="0" err="1">
                <a:latin typeface="Consolas" panose="020B0609020204030204" pitchFamily="49" charset="0"/>
                <a:cs typeface="Consolas" panose="020B0609020204030204" pitchFamily="49" charset="0"/>
              </a:rPr>
              <a:t>jsc_cb</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jcbstr</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arg</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errnum</a:t>
            </a:r>
            <a:r>
              <a:rPr lang="en-US" dirty="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jcb</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json.loads</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jcbstr</a:t>
            </a:r>
            <a:r>
              <a:rPr lang="en-US" dirty="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jobid</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jcb</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jobid</a:t>
            </a:r>
            <a:r>
              <a:rPr lang="en-US" dirty="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   	state = jsc.job_num2state (</a:t>
            </a:r>
            <a:r>
              <a:rPr lang="en-US" dirty="0" err="1">
                <a:latin typeface="Consolas" panose="020B0609020204030204" pitchFamily="49" charset="0"/>
                <a:cs typeface="Consolas" panose="020B0609020204030204" pitchFamily="49" charset="0"/>
              </a:rPr>
              <a:t>jcb</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jsc.JSC_STATE_PAIR</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jsc.JSC_STATE_PAIR_NSTATE</a:t>
            </a:r>
            <a:r>
              <a:rPr lang="en-US" dirty="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   	print "</a:t>
            </a:r>
            <a:r>
              <a:rPr lang="en-US" dirty="0" err="1">
                <a:latin typeface="Consolas" panose="020B0609020204030204" pitchFamily="49" charset="0"/>
                <a:cs typeface="Consolas" panose="020B0609020204030204" pitchFamily="49" charset="0"/>
              </a:rPr>
              <a:t>flux.jsc</a:t>
            </a:r>
            <a:r>
              <a:rPr lang="en-US" dirty="0">
                <a:latin typeface="Consolas" panose="020B0609020204030204" pitchFamily="49" charset="0"/>
                <a:cs typeface="Consolas" panose="020B0609020204030204" pitchFamily="49" charset="0"/>
              </a:rPr>
              <a:t>: job", </a:t>
            </a:r>
            <a:r>
              <a:rPr lang="en-US" dirty="0" err="1">
                <a:latin typeface="Consolas" panose="020B0609020204030204" pitchFamily="49" charset="0"/>
                <a:cs typeface="Consolas" panose="020B0609020204030204" pitchFamily="49" charset="0"/>
              </a:rPr>
              <a:t>jobid</a:t>
            </a:r>
            <a:r>
              <a:rPr lang="en-US" dirty="0">
                <a:latin typeface="Consolas" panose="020B0609020204030204" pitchFamily="49" charset="0"/>
                <a:cs typeface="Consolas" panose="020B0609020204030204" pitchFamily="49" charset="0"/>
              </a:rPr>
              <a:t>, "changed its state to ", state</a:t>
            </a:r>
          </a:p>
          <a:p>
            <a:endParaRPr lang="en-US" dirty="0">
              <a:latin typeface="Consolas" panose="020B0609020204030204" pitchFamily="49" charset="0"/>
              <a:cs typeface="Consolas" panose="020B0609020204030204" pitchFamily="49" charset="0"/>
            </a:endParaRPr>
          </a:p>
          <a:p>
            <a:r>
              <a:rPr lang="en-US" dirty="0" err="1">
                <a:latin typeface="Consolas" panose="020B0609020204030204" pitchFamily="49" charset="0"/>
                <a:cs typeface="Consolas" panose="020B0609020204030204" pitchFamily="49" charset="0"/>
              </a:rPr>
              <a:t>jsc.notify_status</a:t>
            </a:r>
            <a:r>
              <a:rPr lang="en-US" dirty="0">
                <a:latin typeface="Consolas" panose="020B0609020204030204" pitchFamily="49" charset="0"/>
                <a:cs typeface="Consolas" panose="020B0609020204030204" pitchFamily="49" charset="0"/>
              </a:rPr>
              <a:t> (f, </a:t>
            </a:r>
            <a:r>
              <a:rPr lang="en-US" dirty="0" err="1">
                <a:latin typeface="Consolas" panose="020B0609020204030204" pitchFamily="49" charset="0"/>
                <a:cs typeface="Consolas" panose="020B0609020204030204" pitchFamily="49" charset="0"/>
              </a:rPr>
              <a:t>jsc_cb</a:t>
            </a:r>
            <a:r>
              <a:rPr lang="en-US" dirty="0">
                <a:latin typeface="Consolas" panose="020B0609020204030204" pitchFamily="49" charset="0"/>
                <a:cs typeface="Consolas" panose="020B0609020204030204" pitchFamily="49" charset="0"/>
              </a:rPr>
              <a:t>, None)</a:t>
            </a:r>
          </a:p>
        </p:txBody>
      </p:sp>
      <p:sp>
        <p:nvSpPr>
          <p:cNvPr id="6" name="Rectangle 5">
            <a:extLst>
              <a:ext uri="{FF2B5EF4-FFF2-40B4-BE49-F238E27FC236}">
                <a16:creationId xmlns:a16="http://schemas.microsoft.com/office/drawing/2014/main" id="{CC8D8A0B-5F67-ED4E-8B64-BC4C8CF326B6}"/>
              </a:ext>
            </a:extLst>
          </p:cNvPr>
          <p:cNvSpPr/>
          <p:nvPr/>
        </p:nvSpPr>
        <p:spPr bwMode="auto">
          <a:xfrm>
            <a:off x="367213" y="3819989"/>
            <a:ext cx="6221411" cy="1863877"/>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ctr" anchorCtr="0">
            <a:prstTxWarp prst="textNoShape">
              <a:avLst/>
            </a:prstTxWarp>
          </a:bodyPr>
          <a:lstStyle/>
          <a:p>
            <a:pPr>
              <a:spcBef>
                <a:spcPct val="0"/>
              </a:spcBef>
            </a:pPr>
            <a:r>
              <a:rPr lang="en-US" sz="2000" dirty="0">
                <a:solidFill>
                  <a:srgbClr val="000000"/>
                </a:solidFill>
                <a:latin typeface="Consolas" panose="020B0609020204030204" pitchFamily="49" charset="0"/>
                <a:cs typeface="Consolas" panose="020B0609020204030204" pitchFamily="49" charset="0"/>
              </a:rPr>
              <a:t>→ quota -</a:t>
            </a:r>
            <a:r>
              <a:rPr lang="en-US" sz="2000" dirty="0" err="1">
                <a:solidFill>
                  <a:srgbClr val="000000"/>
                </a:solidFill>
                <a:latin typeface="Consolas" panose="020B0609020204030204" pitchFamily="49" charset="0"/>
                <a:cs typeface="Consolas" panose="020B0609020204030204" pitchFamily="49" charset="0"/>
              </a:rPr>
              <a:t>vf</a:t>
            </a:r>
            <a:r>
              <a:rPr lang="en-US" sz="2000" dirty="0">
                <a:solidFill>
                  <a:srgbClr val="000000"/>
                </a:solidFill>
                <a:latin typeface="Consolas" panose="020B0609020204030204" pitchFamily="49" charset="0"/>
                <a:cs typeface="Consolas" panose="020B0609020204030204" pitchFamily="49" charset="0"/>
              </a:rPr>
              <a:t> ~/</a:t>
            </a:r>
            <a:r>
              <a:rPr lang="en-US" sz="2000" dirty="0" err="1">
                <a:solidFill>
                  <a:srgbClr val="000000"/>
                </a:solidFill>
                <a:latin typeface="Consolas" panose="020B0609020204030204" pitchFamily="49" charset="0"/>
                <a:cs typeface="Consolas" panose="020B0609020204030204" pitchFamily="49" charset="0"/>
              </a:rPr>
              <a:t>quota.conf</a:t>
            </a:r>
            <a:endParaRPr lang="en-US" sz="2000" dirty="0">
              <a:solidFill>
                <a:srgbClr val="000000"/>
              </a:solidFill>
              <a:latin typeface="Consolas" panose="020B0609020204030204" pitchFamily="49" charset="0"/>
              <a:cs typeface="Consolas" panose="020B0609020204030204" pitchFamily="49" charset="0"/>
            </a:endParaRPr>
          </a:p>
          <a:p>
            <a:pPr>
              <a:spcBef>
                <a:spcPct val="0"/>
              </a:spcBef>
            </a:pPr>
            <a:r>
              <a:rPr lang="en-US" sz="2000" dirty="0">
                <a:solidFill>
                  <a:srgbClr val="000000"/>
                </a:solidFill>
                <a:latin typeface="Consolas" panose="020B0609020204030204" pitchFamily="49" charset="0"/>
                <a:cs typeface="Consolas" panose="020B0609020204030204" pitchFamily="49" charset="0"/>
              </a:rPr>
              <a:t>Disk quotas for herbein1:</a:t>
            </a:r>
          </a:p>
          <a:p>
            <a:pPr>
              <a:spcBef>
                <a:spcPct val="0"/>
              </a:spcBef>
            </a:pPr>
            <a:r>
              <a:rPr lang="en-US" sz="2000" dirty="0">
                <a:solidFill>
                  <a:srgbClr val="000000"/>
                </a:solidFill>
                <a:latin typeface="Consolas" panose="020B0609020204030204" pitchFamily="49" charset="0"/>
                <a:cs typeface="Consolas" panose="020B0609020204030204" pitchFamily="49" charset="0"/>
              </a:rPr>
              <a:t>Filesystem     used   quota  limit   files</a:t>
            </a:r>
          </a:p>
          <a:p>
            <a:pPr>
              <a:spcBef>
                <a:spcPct val="0"/>
              </a:spcBef>
            </a:pPr>
            <a:r>
              <a:rPr lang="en-US" sz="2000" dirty="0">
                <a:solidFill>
                  <a:srgbClr val="000000"/>
                </a:solidFill>
                <a:latin typeface="Consolas" panose="020B0609020204030204" pitchFamily="49" charset="0"/>
                <a:cs typeface="Consolas" panose="020B0609020204030204" pitchFamily="49" charset="0"/>
              </a:rPr>
              <a:t>/p/</a:t>
            </a:r>
            <a:r>
              <a:rPr lang="en-US" sz="2000" dirty="0" err="1">
                <a:solidFill>
                  <a:srgbClr val="000000"/>
                </a:solidFill>
                <a:latin typeface="Consolas" panose="020B0609020204030204" pitchFamily="49" charset="0"/>
                <a:cs typeface="Consolas" panose="020B0609020204030204" pitchFamily="49" charset="0"/>
              </a:rPr>
              <a:t>lscratchrza</a:t>
            </a:r>
            <a:r>
              <a:rPr lang="en-US" sz="2000" dirty="0">
                <a:solidFill>
                  <a:srgbClr val="000000"/>
                </a:solidFill>
                <a:latin typeface="Consolas" panose="020B0609020204030204" pitchFamily="49" charset="0"/>
                <a:cs typeface="Consolas" panose="020B0609020204030204" pitchFamily="49" charset="0"/>
              </a:rPr>
              <a:t> 760.3G n/a    n/a     </a:t>
            </a:r>
            <a:r>
              <a:rPr lang="en-US" sz="2000" b="1" dirty="0">
                <a:solidFill>
                  <a:srgbClr val="000000"/>
                </a:solidFill>
                <a:latin typeface="Consolas" panose="020B0609020204030204" pitchFamily="49" charset="0"/>
                <a:cs typeface="Consolas" panose="020B0609020204030204" pitchFamily="49" charset="0"/>
              </a:rPr>
              <a:t>8.6M</a:t>
            </a:r>
          </a:p>
        </p:txBody>
      </p:sp>
      <p:grpSp>
        <p:nvGrpSpPr>
          <p:cNvPr id="7" name="Group 6">
            <a:extLst>
              <a:ext uri="{FF2B5EF4-FFF2-40B4-BE49-F238E27FC236}">
                <a16:creationId xmlns:a16="http://schemas.microsoft.com/office/drawing/2014/main" id="{6852DD99-3BB2-BB4F-A1E3-DB5636B05B95}"/>
              </a:ext>
            </a:extLst>
          </p:cNvPr>
          <p:cNvGrpSpPr/>
          <p:nvPr/>
        </p:nvGrpSpPr>
        <p:grpSpPr>
          <a:xfrm>
            <a:off x="6044665" y="3412973"/>
            <a:ext cx="6304548" cy="2990003"/>
            <a:chOff x="30279340" y="16344346"/>
            <a:chExt cx="7648844" cy="3714469"/>
          </a:xfrm>
        </p:grpSpPr>
        <p:graphicFrame>
          <p:nvGraphicFramePr>
            <p:cNvPr id="8" name="Chart 7">
              <a:extLst>
                <a:ext uri="{FF2B5EF4-FFF2-40B4-BE49-F238E27FC236}">
                  <a16:creationId xmlns:a16="http://schemas.microsoft.com/office/drawing/2014/main" id="{B01AEA25-6EAA-974A-82DF-73341DDCC9C3}"/>
                </a:ext>
              </a:extLst>
            </p:cNvPr>
            <p:cNvGraphicFramePr>
              <a:graphicFrameLocks/>
            </p:cNvGraphicFramePr>
            <p:nvPr>
              <p:extLst>
                <p:ext uri="{D42A27DB-BD31-4B8C-83A1-F6EECF244321}">
                  <p14:modId xmlns:p14="http://schemas.microsoft.com/office/powerpoint/2010/main" val="63760549"/>
                </p:ext>
              </p:extLst>
            </p:nvPr>
          </p:nvGraphicFramePr>
          <p:xfrm>
            <a:off x="30279340" y="16344346"/>
            <a:ext cx="7648844" cy="371446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4CCAD8D6-FCA3-0345-95EC-6EA5B35F79E0}"/>
                </a:ext>
              </a:extLst>
            </p:cNvPr>
            <p:cNvSpPr txBox="1"/>
            <p:nvPr/>
          </p:nvSpPr>
          <p:spPr>
            <a:xfrm>
              <a:off x="32547787" y="18594173"/>
              <a:ext cx="1919078" cy="8794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ln w="3175">
                    <a:solidFill>
                      <a:schemeClr val="tx1">
                        <a:alpha val="50000"/>
                      </a:schemeClr>
                    </a:solidFill>
                  </a:ln>
                  <a:solidFill>
                    <a:schemeClr val="bg1"/>
                  </a:solidFill>
                </a:rPr>
                <a:t>I/O</a:t>
              </a:r>
            </a:p>
          </p:txBody>
        </p:sp>
        <p:sp>
          <p:nvSpPr>
            <p:cNvPr id="10" name="TextBox 9">
              <a:extLst>
                <a:ext uri="{FF2B5EF4-FFF2-40B4-BE49-F238E27FC236}">
                  <a16:creationId xmlns:a16="http://schemas.microsoft.com/office/drawing/2014/main" id="{510B0EB5-0A37-014B-BFDF-6F97FD70FD38}"/>
                </a:ext>
              </a:extLst>
            </p:cNvPr>
            <p:cNvSpPr txBox="1"/>
            <p:nvPr/>
          </p:nvSpPr>
          <p:spPr>
            <a:xfrm>
              <a:off x="31739144" y="17267748"/>
              <a:ext cx="1552554" cy="8794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ln w="3175">
                    <a:solidFill>
                      <a:schemeClr val="tx1">
                        <a:alpha val="50000"/>
                      </a:schemeClr>
                    </a:solidFill>
                  </a:ln>
                  <a:solidFill>
                    <a:schemeClr val="bg1"/>
                  </a:solidFill>
                </a:rPr>
                <a:t>I/O</a:t>
              </a:r>
            </a:p>
          </p:txBody>
        </p:sp>
        <p:sp>
          <p:nvSpPr>
            <p:cNvPr id="11" name="TextBox 10">
              <a:extLst>
                <a:ext uri="{FF2B5EF4-FFF2-40B4-BE49-F238E27FC236}">
                  <a16:creationId xmlns:a16="http://schemas.microsoft.com/office/drawing/2014/main" id="{859B406E-86CF-D547-A43B-D2E0B1F3EF03}"/>
                </a:ext>
              </a:extLst>
            </p:cNvPr>
            <p:cNvSpPr txBox="1"/>
            <p:nvPr/>
          </p:nvSpPr>
          <p:spPr>
            <a:xfrm>
              <a:off x="34518600" y="16653094"/>
              <a:ext cx="2719155" cy="80293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Non-I/O</a:t>
              </a:r>
            </a:p>
          </p:txBody>
        </p:sp>
        <p:sp>
          <p:nvSpPr>
            <p:cNvPr id="12" name="Left Brace 11">
              <a:extLst>
                <a:ext uri="{FF2B5EF4-FFF2-40B4-BE49-F238E27FC236}">
                  <a16:creationId xmlns:a16="http://schemas.microsoft.com/office/drawing/2014/main" id="{02EA432A-E932-C245-B9BD-00A8672B0A2A}"/>
                </a:ext>
              </a:extLst>
            </p:cNvPr>
            <p:cNvSpPr/>
            <p:nvPr/>
          </p:nvSpPr>
          <p:spPr>
            <a:xfrm rot="9108215">
              <a:off x="34293954" y="16967718"/>
              <a:ext cx="281633" cy="566631"/>
            </a:xfrm>
            <a:prstGeom prst="leftBrace">
              <a:avLst>
                <a:gd name="adj1" fmla="val 25904"/>
                <a:gd name="adj2" fmla="val 50624"/>
              </a:avLst>
            </a:prstGeom>
            <a:ln w="603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200"/>
            </a:p>
          </p:txBody>
        </p:sp>
        <p:sp>
          <p:nvSpPr>
            <p:cNvPr id="13" name="TextBox 12">
              <a:extLst>
                <a:ext uri="{FF2B5EF4-FFF2-40B4-BE49-F238E27FC236}">
                  <a16:creationId xmlns:a16="http://schemas.microsoft.com/office/drawing/2014/main" id="{201A5473-A45C-0645-8AF4-8DAEE1C37D32}"/>
                </a:ext>
              </a:extLst>
            </p:cNvPr>
            <p:cNvSpPr txBox="1"/>
            <p:nvPr/>
          </p:nvSpPr>
          <p:spPr>
            <a:xfrm>
              <a:off x="34394031" y="17614276"/>
              <a:ext cx="3287743" cy="573525"/>
            </a:xfrm>
            <a:prstGeom prst="rect">
              <a:avLst/>
            </a:prstGeom>
            <a:noFill/>
          </p:spPr>
          <p:txBody>
            <a:bodyPr wrap="square" rtlCol="0">
              <a:spAutoFit/>
            </a:bodyPr>
            <a:lstStyle/>
            <a:p>
              <a:pPr algn="ctr" defTabSz="457200" fontAlgn="auto">
                <a:spcBef>
                  <a:spcPts val="0"/>
                </a:spcBef>
                <a:spcAft>
                  <a:spcPts val="0"/>
                </a:spcAft>
              </a:pPr>
              <a:r>
                <a:rPr lang="en-US" sz="2400" b="1" u="sng" kern="0" dirty="0">
                  <a:solidFill>
                    <a:sysClr val="windowText" lastClr="000000"/>
                  </a:solidFill>
                  <a:latin typeface="Calibri"/>
                  <a:sym typeface="Helvetica"/>
                </a:rPr>
                <a:t>Runtime Stages</a:t>
              </a:r>
            </a:p>
          </p:txBody>
        </p:sp>
      </p:grpSp>
    </p:spTree>
    <p:extLst>
      <p:ext uri="{BB962C8B-B14F-4D97-AF65-F5344CB8AC3E}">
        <p14:creationId xmlns:p14="http://schemas.microsoft.com/office/powerpoint/2010/main" val="215081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lumMod val="65000"/>
                  </a:schemeClr>
                </a:solidFill>
              </a:rPr>
              <a:t>Extensibility</a:t>
            </a:r>
          </a:p>
          <a:p>
            <a:pPr lvl="1"/>
            <a:r>
              <a:rPr lang="en-US" dirty="0">
                <a:solidFill>
                  <a:schemeClr val="bg1">
                    <a:lumMod val="65000"/>
                  </a:schemeClr>
                </a:solidFill>
              </a:rPr>
              <a:t>Open source</a:t>
            </a:r>
          </a:p>
          <a:p>
            <a:pPr lvl="1"/>
            <a:r>
              <a:rPr lang="en-US" dirty="0">
                <a:solidFill>
                  <a:schemeClr val="bg1">
                    <a:lumMod val="65000"/>
                  </a:schemeClr>
                </a:solidFill>
              </a:rPr>
              <a:t>Modular design with support for user plugins</a:t>
            </a:r>
          </a:p>
          <a:p>
            <a:r>
              <a:rPr lang="en-US" dirty="0"/>
              <a:t>Scalability</a:t>
            </a:r>
          </a:p>
          <a:p>
            <a:pPr lvl="1"/>
            <a:r>
              <a:rPr lang="en-US" dirty="0"/>
              <a:t>Designed from the ground up for </a:t>
            </a:r>
            <a:r>
              <a:rPr lang="en-US" dirty="0" err="1"/>
              <a:t>exascale</a:t>
            </a:r>
            <a:r>
              <a:rPr lang="en-US" dirty="0"/>
              <a:t> and beyond</a:t>
            </a:r>
          </a:p>
          <a:p>
            <a:pPr lvl="1"/>
            <a:r>
              <a:rPr lang="en-US" dirty="0"/>
              <a:t>Already tested at 1000s of nodes &amp; millions of jobs</a:t>
            </a:r>
          </a:p>
          <a:p>
            <a:r>
              <a:rPr lang="en-US" dirty="0">
                <a:solidFill>
                  <a:schemeClr val="bg1">
                    <a:lumMod val="65000"/>
                  </a:schemeClr>
                </a:solidFill>
              </a:rPr>
              <a:t>Usability</a:t>
            </a:r>
          </a:p>
          <a:p>
            <a:pPr lvl="1"/>
            <a:r>
              <a:rPr lang="en-US" dirty="0">
                <a:solidFill>
                  <a:schemeClr val="bg1">
                    <a:lumMod val="65000"/>
                  </a:schemeClr>
                </a:solidFill>
              </a:rPr>
              <a:t>C, Lua, and Python bindings that expose 100% of Flux’s functionality</a:t>
            </a:r>
          </a:p>
          <a:p>
            <a:pPr lvl="1"/>
            <a:r>
              <a:rPr lang="en-US" dirty="0">
                <a:solidFill>
                  <a:schemeClr val="bg1">
                    <a:lumMod val="65000"/>
                  </a:schemeClr>
                </a:solidFill>
              </a:rPr>
              <a:t>Can be used as a single-user tool or a system scheduler</a:t>
            </a:r>
          </a:p>
          <a:p>
            <a:r>
              <a:rPr lang="en-US" dirty="0">
                <a:solidFill>
                  <a:schemeClr val="bg1">
                    <a:lumMod val="65000"/>
                  </a:schemeClr>
                </a:solidFill>
              </a:rPr>
              <a:t>Portability</a:t>
            </a:r>
          </a:p>
          <a:p>
            <a:pPr lvl="1"/>
            <a:r>
              <a:rPr lang="en-US" dirty="0">
                <a:solidFill>
                  <a:schemeClr val="bg1">
                    <a:lumMod val="65000"/>
                  </a:schemeClr>
                </a:solidFill>
              </a:rPr>
              <a:t>Optimized for HPC and runs in Cloud and Grid settings too</a:t>
            </a:r>
          </a:p>
          <a:p>
            <a:pPr lvl="1"/>
            <a:r>
              <a:rPr lang="en-US" dirty="0">
                <a:solidFill>
                  <a:schemeClr val="bg1">
                    <a:lumMod val="65000"/>
                  </a:schemeClr>
                </a:solidFill>
              </a:rPr>
              <a:t>Runs on any set of Linux machines: only requires a list of IP addresses or PMI</a:t>
            </a:r>
          </a:p>
          <a:p>
            <a:pPr lvl="1"/>
            <a:endParaRPr lang="en-US" dirty="0"/>
          </a:p>
        </p:txBody>
      </p:sp>
      <p:sp>
        <p:nvSpPr>
          <p:cNvPr id="13" name="Title 12"/>
          <p:cNvSpPr>
            <a:spLocks noGrp="1"/>
          </p:cNvSpPr>
          <p:nvPr>
            <p:ph type="title"/>
          </p:nvPr>
        </p:nvSpPr>
        <p:spPr>
          <a:xfrm>
            <a:off x="609600" y="219514"/>
            <a:ext cx="9902289" cy="1008771"/>
          </a:xfrm>
        </p:spPr>
        <p:txBody>
          <a:bodyPr/>
          <a:lstStyle/>
          <a:p>
            <a:r>
              <a:rPr lang="en-US" dirty="0"/>
              <a:t>Why Flux?</a:t>
            </a:r>
            <a:endParaRPr lang="en-US" sz="2400" b="0" dirty="0"/>
          </a:p>
        </p:txBody>
      </p:sp>
    </p:spTree>
    <p:extLst>
      <p:ext uri="{BB962C8B-B14F-4D97-AF65-F5344CB8AC3E}">
        <p14:creationId xmlns:p14="http://schemas.microsoft.com/office/powerpoint/2010/main" val="621365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B4EB7-AFB9-CE40-AA6D-66FAB1BAAF2B}"/>
              </a:ext>
            </a:extLst>
          </p:cNvPr>
          <p:cNvSpPr>
            <a:spLocks noGrp="1"/>
          </p:cNvSpPr>
          <p:nvPr>
            <p:ph idx="1"/>
          </p:nvPr>
        </p:nvSpPr>
        <p:spPr/>
        <p:txBody>
          <a:bodyPr>
            <a:normAutofit lnSpcReduction="10000"/>
          </a:bodyPr>
          <a:lstStyle/>
          <a:p>
            <a:r>
              <a:rPr lang="en-US" dirty="0" err="1"/>
              <a:t>Slurm</a:t>
            </a:r>
            <a:endParaRPr lang="en-US" dirty="0"/>
          </a:p>
          <a:p>
            <a:pPr lvl="1"/>
            <a:r>
              <a:rPr lang="en-US" dirty="0">
                <a:latin typeface="Consolas" panose="020B0609020204030204" pitchFamily="49" charset="0"/>
                <a:cs typeface="Consolas" panose="020B0609020204030204" pitchFamily="49" charset="0"/>
              </a:rPr>
              <a:t>find ./ -exec </a:t>
            </a:r>
            <a:r>
              <a:rPr lang="en-US" dirty="0" err="1">
                <a:latin typeface="Consolas" panose="020B0609020204030204" pitchFamily="49" charset="0"/>
                <a:cs typeface="Consolas" panose="020B0609020204030204" pitchFamily="49" charset="0"/>
              </a:rPr>
              <a:t>sbatch</a:t>
            </a:r>
            <a:r>
              <a:rPr lang="en-US" dirty="0">
                <a:latin typeface="Consolas" panose="020B0609020204030204" pitchFamily="49" charset="0"/>
                <a:cs typeface="Consolas" panose="020B0609020204030204" pitchFamily="49" charset="0"/>
              </a:rPr>
              <a:t> –N1 tar –</a:t>
            </a:r>
            <a:r>
              <a:rPr lang="en-US" dirty="0" err="1">
                <a:latin typeface="Consolas" panose="020B0609020204030204" pitchFamily="49" charset="0"/>
                <a:cs typeface="Consolas" panose="020B0609020204030204" pitchFamily="49" charset="0"/>
              </a:rPr>
              <a:t>cf</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tgz</a:t>
            </a:r>
            <a:r>
              <a:rPr lang="en-US" dirty="0">
                <a:latin typeface="Consolas" panose="020B0609020204030204" pitchFamily="49" charset="0"/>
                <a:cs typeface="Consolas" panose="020B0609020204030204" pitchFamily="49" charset="0"/>
              </a:rPr>
              <a:t> {}\;</a:t>
            </a:r>
          </a:p>
          <a:p>
            <a:pPr lvl="2"/>
            <a:r>
              <a:rPr lang="en-US" dirty="0">
                <a:latin typeface="+mn-lt"/>
                <a:cs typeface="Consolas" panose="020B0609020204030204" pitchFamily="49" charset="0"/>
              </a:rPr>
              <a:t>Slow: requires acquiring a lock in </a:t>
            </a:r>
            <a:r>
              <a:rPr lang="en-US" dirty="0" err="1">
                <a:latin typeface="+mn-lt"/>
                <a:cs typeface="Consolas" panose="020B0609020204030204" pitchFamily="49" charset="0"/>
              </a:rPr>
              <a:t>Slurm</a:t>
            </a:r>
            <a:r>
              <a:rPr lang="en-US" dirty="0">
                <a:latin typeface="+mn-lt"/>
                <a:cs typeface="Consolas" panose="020B0609020204030204" pitchFamily="49" charset="0"/>
              </a:rPr>
              <a:t>, can timeout causing failures</a:t>
            </a:r>
          </a:p>
          <a:p>
            <a:pPr lvl="2"/>
            <a:r>
              <a:rPr lang="en-US" dirty="0">
                <a:latin typeface="+mn-lt"/>
                <a:cs typeface="Consolas" panose="020B0609020204030204" pitchFamily="49" charset="0"/>
              </a:rPr>
              <a:t>Inefficient: uses 1 node for each task</a:t>
            </a:r>
          </a:p>
          <a:p>
            <a:pPr lvl="1"/>
            <a:r>
              <a:rPr lang="en-US" dirty="0">
                <a:latin typeface="Consolas" panose="020B0609020204030204" pitchFamily="49" charset="0"/>
                <a:cs typeface="Consolas" panose="020B0609020204030204" pitchFamily="49" charset="0"/>
              </a:rPr>
              <a:t>find ./ -exec </a:t>
            </a:r>
            <a:r>
              <a:rPr lang="en-US" dirty="0" err="1">
                <a:latin typeface="Consolas" panose="020B0609020204030204" pitchFamily="49" charset="0"/>
                <a:cs typeface="Consolas" panose="020B0609020204030204" pitchFamily="49" charset="0"/>
              </a:rPr>
              <a:t>srun</a:t>
            </a:r>
            <a:r>
              <a:rPr lang="en-US" dirty="0">
                <a:latin typeface="Consolas" panose="020B0609020204030204" pitchFamily="49" charset="0"/>
                <a:cs typeface="Consolas" panose="020B0609020204030204" pitchFamily="49" charset="0"/>
              </a:rPr>
              <a:t> –n1 tar –</a:t>
            </a:r>
            <a:r>
              <a:rPr lang="en-US" dirty="0" err="1">
                <a:latin typeface="Consolas" panose="020B0609020204030204" pitchFamily="49" charset="0"/>
                <a:cs typeface="Consolas" panose="020B0609020204030204" pitchFamily="49" charset="0"/>
              </a:rPr>
              <a:t>cf</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tgz</a:t>
            </a:r>
            <a:r>
              <a:rPr lang="en-US" dirty="0">
                <a:latin typeface="Consolas" panose="020B0609020204030204" pitchFamily="49" charset="0"/>
                <a:cs typeface="Consolas" panose="020B0609020204030204" pitchFamily="49" charset="0"/>
              </a:rPr>
              <a:t> {}\;</a:t>
            </a:r>
          </a:p>
          <a:p>
            <a:pPr lvl="2"/>
            <a:r>
              <a:rPr lang="en-US" dirty="0"/>
              <a:t>Slow: spawns a process for every submission</a:t>
            </a:r>
          </a:p>
          <a:p>
            <a:pPr lvl="2"/>
            <a:r>
              <a:rPr lang="en-US" dirty="0"/>
              <a:t>Inefficient: is not a true scheduler – can overlap tasks on cores</a:t>
            </a:r>
          </a:p>
          <a:p>
            <a:pPr lvl="0">
              <a:buClr>
                <a:srgbClr val="4F81BD">
                  <a:lumMod val="75000"/>
                </a:srgbClr>
              </a:buClr>
            </a:pPr>
            <a:endParaRPr lang="en-US" dirty="0">
              <a:solidFill>
                <a:prstClr val="black"/>
              </a:solidFill>
            </a:endParaRPr>
          </a:p>
          <a:p>
            <a:pPr lvl="0">
              <a:buClr>
                <a:srgbClr val="4F81BD">
                  <a:lumMod val="75000"/>
                </a:srgbClr>
              </a:buClr>
            </a:pPr>
            <a:endParaRPr lang="en-US" dirty="0">
              <a:solidFill>
                <a:prstClr val="black"/>
              </a:solidFill>
            </a:endParaRPr>
          </a:p>
          <a:p>
            <a:pPr lvl="0">
              <a:buClr>
                <a:srgbClr val="4F81BD">
                  <a:lumMod val="75000"/>
                </a:srgbClr>
              </a:buClr>
            </a:pPr>
            <a:r>
              <a:rPr lang="en-US" dirty="0">
                <a:solidFill>
                  <a:prstClr val="black"/>
                </a:solidFill>
              </a:rPr>
              <a:t>Flux Capacitor</a:t>
            </a:r>
          </a:p>
          <a:p>
            <a:pPr lvl="1"/>
            <a:r>
              <a:rPr lang="en-US" dirty="0">
                <a:solidFill>
                  <a:prstClr val="black"/>
                </a:solidFill>
                <a:latin typeface="Consolas" panose="020B0609020204030204" pitchFamily="49" charset="0"/>
                <a:cs typeface="Consolas" panose="020B0609020204030204" pitchFamily="49" charset="0"/>
              </a:rPr>
              <a:t>find ./ -</a:t>
            </a:r>
            <a:r>
              <a:rPr lang="en-US" dirty="0" err="1">
                <a:solidFill>
                  <a:prstClr val="black"/>
                </a:solidFill>
                <a:latin typeface="Consolas" panose="020B0609020204030204" pitchFamily="49" charset="0"/>
                <a:cs typeface="Consolas" panose="020B0609020204030204" pitchFamily="49" charset="0"/>
              </a:rPr>
              <a:t>printf</a:t>
            </a:r>
            <a:r>
              <a:rPr lang="en-US" dirty="0">
                <a:solidFill>
                  <a:prstClr val="black"/>
                </a:solidFill>
                <a:latin typeface="Consolas" panose="020B0609020204030204" pitchFamily="49" charset="0"/>
                <a:cs typeface="Consolas" panose="020B0609020204030204" pitchFamily="49" charset="0"/>
              </a:rPr>
              <a:t> -n1 tar –</a:t>
            </a:r>
            <a:r>
              <a:rPr lang="en-US" dirty="0" err="1">
                <a:solidFill>
                  <a:prstClr val="black"/>
                </a:solidFill>
                <a:latin typeface="Consolas" panose="020B0609020204030204" pitchFamily="49" charset="0"/>
                <a:cs typeface="Consolas" panose="020B0609020204030204" pitchFamily="49" charset="0"/>
              </a:rPr>
              <a:t>cf</a:t>
            </a:r>
            <a:r>
              <a:rPr lang="en-US" dirty="0">
                <a:solidFill>
                  <a:prstClr val="black"/>
                </a:solidFill>
                <a:latin typeface="Consolas" panose="020B0609020204030204" pitchFamily="49" charset="0"/>
                <a:cs typeface="Consolas" panose="020B0609020204030204" pitchFamily="49" charset="0"/>
              </a:rPr>
              <a:t> %</a:t>
            </a:r>
            <a:r>
              <a:rPr lang="en-US" dirty="0" err="1">
                <a:solidFill>
                  <a:prstClr val="black"/>
                </a:solidFill>
                <a:latin typeface="Consolas" panose="020B0609020204030204" pitchFamily="49" charset="0"/>
                <a:cs typeface="Consolas" panose="020B0609020204030204" pitchFamily="49" charset="0"/>
              </a:rPr>
              <a:t>p.tgz</a:t>
            </a:r>
            <a:r>
              <a:rPr lang="en-US" dirty="0">
                <a:solidFill>
                  <a:prstClr val="black"/>
                </a:solidFill>
                <a:latin typeface="Consolas" panose="020B0609020204030204" pitchFamily="49" charset="0"/>
                <a:cs typeface="Consolas" panose="020B0609020204030204" pitchFamily="49" charset="0"/>
              </a:rPr>
              <a:t> %p | flux-capacitor</a:t>
            </a:r>
          </a:p>
          <a:p>
            <a:pPr lvl="1"/>
            <a:r>
              <a:rPr lang="en-US" dirty="0">
                <a:solidFill>
                  <a:prstClr val="black"/>
                </a:solidFill>
                <a:latin typeface="Consolas" panose="020B0609020204030204" pitchFamily="49" charset="0"/>
                <a:cs typeface="Consolas" panose="020B0609020204030204" pitchFamily="49" charset="0"/>
              </a:rPr>
              <a:t>flux-capacitor --</a:t>
            </a:r>
            <a:r>
              <a:rPr lang="en-US" dirty="0" err="1">
                <a:solidFill>
                  <a:prstClr val="black"/>
                </a:solidFill>
                <a:latin typeface="Consolas" panose="020B0609020204030204" pitchFamily="49" charset="0"/>
                <a:cs typeface="Consolas" panose="020B0609020204030204" pitchFamily="49" charset="0"/>
              </a:rPr>
              <a:t>command_file</a:t>
            </a:r>
            <a:r>
              <a:rPr lang="en-US" dirty="0">
                <a:solidFill>
                  <a:prstClr val="black"/>
                </a:solidFill>
                <a:latin typeface="Consolas" panose="020B0609020204030204" pitchFamily="49" charset="0"/>
                <a:cs typeface="Consolas" panose="020B0609020204030204" pitchFamily="49" charset="0"/>
              </a:rPr>
              <a:t> </a:t>
            </a:r>
            <a:r>
              <a:rPr lang="en-US" dirty="0" err="1">
                <a:solidFill>
                  <a:prstClr val="black"/>
                </a:solidFill>
                <a:latin typeface="Consolas" panose="020B0609020204030204" pitchFamily="49" charset="0"/>
                <a:cs typeface="Consolas" panose="020B0609020204030204" pitchFamily="49" charset="0"/>
              </a:rPr>
              <a:t>my_command_file</a:t>
            </a:r>
            <a:endParaRPr lang="en-US" dirty="0">
              <a:solidFill>
                <a:prstClr val="black"/>
              </a:solidFill>
              <a:latin typeface="Consolas" panose="020B0609020204030204" pitchFamily="49" charset="0"/>
              <a:cs typeface="Consolas" panose="020B0609020204030204" pitchFamily="49" charset="0"/>
            </a:endParaRPr>
          </a:p>
          <a:p>
            <a:pPr lvl="2"/>
            <a:r>
              <a:rPr lang="en-US" dirty="0">
                <a:solidFill>
                  <a:prstClr val="black"/>
                </a:solidFill>
                <a:latin typeface="Consolas" panose="020B0609020204030204" pitchFamily="49" charset="0"/>
                <a:cs typeface="Consolas" panose="020B0609020204030204" pitchFamily="49" charset="0"/>
              </a:rPr>
              <a:t>-n1 tar -</a:t>
            </a:r>
            <a:r>
              <a:rPr lang="en-US" dirty="0" err="1">
                <a:solidFill>
                  <a:prstClr val="black"/>
                </a:solidFill>
                <a:latin typeface="Consolas" panose="020B0609020204030204" pitchFamily="49" charset="0"/>
                <a:cs typeface="Consolas" panose="020B0609020204030204" pitchFamily="49" charset="0"/>
              </a:rPr>
              <a:t>cf</a:t>
            </a:r>
            <a:r>
              <a:rPr lang="en-US" dirty="0">
                <a:solidFill>
                  <a:prstClr val="black"/>
                </a:solidFill>
                <a:latin typeface="Consolas" panose="020B0609020204030204" pitchFamily="49" charset="0"/>
                <a:cs typeface="Consolas" panose="020B0609020204030204" pitchFamily="49" charset="0"/>
              </a:rPr>
              <a:t> </a:t>
            </a:r>
            <a:r>
              <a:rPr lang="en-US" dirty="0" err="1">
                <a:solidFill>
                  <a:prstClr val="black"/>
                </a:solidFill>
                <a:latin typeface="Consolas" panose="020B0609020204030204" pitchFamily="49" charset="0"/>
                <a:cs typeface="Consolas" panose="020B0609020204030204" pitchFamily="49" charset="0"/>
              </a:rPr>
              <a:t>dirA.tgz</a:t>
            </a:r>
            <a:r>
              <a:rPr lang="en-US" dirty="0">
                <a:solidFill>
                  <a:prstClr val="black"/>
                </a:solidFill>
                <a:latin typeface="Consolas" panose="020B0609020204030204" pitchFamily="49" charset="0"/>
                <a:cs typeface="Consolas" panose="020B0609020204030204" pitchFamily="49" charset="0"/>
              </a:rPr>
              <a:t> ./</a:t>
            </a:r>
            <a:r>
              <a:rPr lang="en-US" dirty="0" err="1">
                <a:solidFill>
                  <a:prstClr val="black"/>
                </a:solidFill>
                <a:latin typeface="Consolas" panose="020B0609020204030204" pitchFamily="49" charset="0"/>
                <a:cs typeface="Consolas" panose="020B0609020204030204" pitchFamily="49" charset="0"/>
              </a:rPr>
              <a:t>dirA</a:t>
            </a:r>
            <a:endParaRPr lang="en-US" dirty="0">
              <a:solidFill>
                <a:prstClr val="black"/>
              </a:solidFill>
              <a:latin typeface="Consolas" panose="020B0609020204030204" pitchFamily="49" charset="0"/>
              <a:cs typeface="Consolas" panose="020B0609020204030204" pitchFamily="49" charset="0"/>
            </a:endParaRPr>
          </a:p>
          <a:p>
            <a:pPr lvl="2"/>
            <a:r>
              <a:rPr lang="en-US" dirty="0">
                <a:solidFill>
                  <a:prstClr val="black"/>
                </a:solidFill>
                <a:latin typeface="Consolas" panose="020B0609020204030204" pitchFamily="49" charset="0"/>
                <a:cs typeface="Consolas" panose="020B0609020204030204" pitchFamily="49" charset="0"/>
              </a:rPr>
              <a:t>-n1 tar -</a:t>
            </a:r>
            <a:r>
              <a:rPr lang="en-US" dirty="0" err="1">
                <a:solidFill>
                  <a:prstClr val="black"/>
                </a:solidFill>
                <a:latin typeface="Consolas" panose="020B0609020204030204" pitchFamily="49" charset="0"/>
                <a:cs typeface="Consolas" panose="020B0609020204030204" pitchFamily="49" charset="0"/>
              </a:rPr>
              <a:t>cf</a:t>
            </a:r>
            <a:r>
              <a:rPr lang="en-US" dirty="0">
                <a:solidFill>
                  <a:prstClr val="black"/>
                </a:solidFill>
                <a:latin typeface="Consolas" panose="020B0609020204030204" pitchFamily="49" charset="0"/>
                <a:cs typeface="Consolas" panose="020B0609020204030204" pitchFamily="49" charset="0"/>
              </a:rPr>
              <a:t> </a:t>
            </a:r>
            <a:r>
              <a:rPr lang="en-US" dirty="0" err="1">
                <a:solidFill>
                  <a:prstClr val="black"/>
                </a:solidFill>
                <a:latin typeface="Consolas" panose="020B0609020204030204" pitchFamily="49" charset="0"/>
                <a:cs typeface="Consolas" panose="020B0609020204030204" pitchFamily="49" charset="0"/>
              </a:rPr>
              <a:t>dirB.tgz</a:t>
            </a:r>
            <a:r>
              <a:rPr lang="en-US" dirty="0">
                <a:solidFill>
                  <a:prstClr val="black"/>
                </a:solidFill>
                <a:latin typeface="Consolas" panose="020B0609020204030204" pitchFamily="49" charset="0"/>
                <a:cs typeface="Consolas" panose="020B0609020204030204" pitchFamily="49" charset="0"/>
              </a:rPr>
              <a:t> ./</a:t>
            </a:r>
            <a:r>
              <a:rPr lang="en-US" dirty="0" err="1">
                <a:solidFill>
                  <a:prstClr val="black"/>
                </a:solidFill>
                <a:latin typeface="Consolas" panose="020B0609020204030204" pitchFamily="49" charset="0"/>
                <a:cs typeface="Consolas" panose="020B0609020204030204" pitchFamily="49" charset="0"/>
              </a:rPr>
              <a:t>dirB</a:t>
            </a:r>
            <a:endParaRPr lang="en-US" dirty="0">
              <a:solidFill>
                <a:prstClr val="black"/>
              </a:solidFill>
              <a:latin typeface="Consolas" panose="020B0609020204030204" pitchFamily="49" charset="0"/>
              <a:cs typeface="Consolas" panose="020B0609020204030204" pitchFamily="49" charset="0"/>
            </a:endParaRPr>
          </a:p>
          <a:p>
            <a:pPr lvl="2"/>
            <a:r>
              <a:rPr lang="en-US" dirty="0">
                <a:solidFill>
                  <a:prstClr val="black"/>
                </a:solidFill>
                <a:latin typeface="Consolas" panose="020B0609020204030204" pitchFamily="49" charset="0"/>
                <a:cs typeface="Consolas" panose="020B0609020204030204" pitchFamily="49" charset="0"/>
              </a:rPr>
              <a:t>-n1 tar -</a:t>
            </a:r>
            <a:r>
              <a:rPr lang="en-US" dirty="0" err="1">
                <a:solidFill>
                  <a:prstClr val="black"/>
                </a:solidFill>
                <a:latin typeface="Consolas" panose="020B0609020204030204" pitchFamily="49" charset="0"/>
                <a:cs typeface="Consolas" panose="020B0609020204030204" pitchFamily="49" charset="0"/>
              </a:rPr>
              <a:t>cf</a:t>
            </a:r>
            <a:r>
              <a:rPr lang="en-US" dirty="0">
                <a:solidFill>
                  <a:prstClr val="black"/>
                </a:solidFill>
                <a:latin typeface="Consolas" panose="020B0609020204030204" pitchFamily="49" charset="0"/>
                <a:cs typeface="Consolas" panose="020B0609020204030204" pitchFamily="49" charset="0"/>
              </a:rPr>
              <a:t> </a:t>
            </a:r>
            <a:r>
              <a:rPr lang="en-US" dirty="0" err="1">
                <a:solidFill>
                  <a:prstClr val="black"/>
                </a:solidFill>
                <a:latin typeface="Consolas" panose="020B0609020204030204" pitchFamily="49" charset="0"/>
                <a:cs typeface="Consolas" panose="020B0609020204030204" pitchFamily="49" charset="0"/>
              </a:rPr>
              <a:t>dirC.tgz</a:t>
            </a:r>
            <a:r>
              <a:rPr lang="en-US" dirty="0">
                <a:solidFill>
                  <a:prstClr val="black"/>
                </a:solidFill>
                <a:latin typeface="Consolas" panose="020B0609020204030204" pitchFamily="49" charset="0"/>
                <a:cs typeface="Consolas" panose="020B0609020204030204" pitchFamily="49" charset="0"/>
              </a:rPr>
              <a:t> ./</a:t>
            </a:r>
            <a:r>
              <a:rPr lang="en-US" dirty="0" err="1">
                <a:solidFill>
                  <a:prstClr val="black"/>
                </a:solidFill>
                <a:latin typeface="Consolas" panose="020B0609020204030204" pitchFamily="49" charset="0"/>
                <a:cs typeface="Consolas" panose="020B0609020204030204" pitchFamily="49" charset="0"/>
              </a:rPr>
              <a:t>dirC</a:t>
            </a:r>
            <a:endParaRPr lang="en-US" dirty="0">
              <a:solidFill>
                <a:prstClr val="black"/>
              </a:solidFill>
              <a:latin typeface="Consolas" panose="020B0609020204030204" pitchFamily="49" charset="0"/>
              <a:cs typeface="Consolas" panose="020B0609020204030204" pitchFamily="49" charset="0"/>
            </a:endParaRPr>
          </a:p>
        </p:txBody>
      </p:sp>
      <p:sp>
        <p:nvSpPr>
          <p:cNvPr id="3" name="Title 2">
            <a:extLst>
              <a:ext uri="{FF2B5EF4-FFF2-40B4-BE49-F238E27FC236}">
                <a16:creationId xmlns:a16="http://schemas.microsoft.com/office/drawing/2014/main" id="{C08966BB-5025-F34D-9460-4E68E2EA06CC}"/>
              </a:ext>
            </a:extLst>
          </p:cNvPr>
          <p:cNvSpPr>
            <a:spLocks noGrp="1"/>
          </p:cNvSpPr>
          <p:nvPr>
            <p:ph type="title"/>
          </p:nvPr>
        </p:nvSpPr>
        <p:spPr/>
        <p:txBody>
          <a:bodyPr/>
          <a:lstStyle/>
          <a:p>
            <a:r>
              <a:rPr lang="en-US" dirty="0"/>
              <a:t>Scalability: Running Many Jobs</a:t>
            </a:r>
          </a:p>
        </p:txBody>
      </p:sp>
      <p:sp>
        <p:nvSpPr>
          <p:cNvPr id="8" name="Rectangle 7">
            <a:extLst>
              <a:ext uri="{FF2B5EF4-FFF2-40B4-BE49-F238E27FC236}">
                <a16:creationId xmlns:a16="http://schemas.microsoft.com/office/drawing/2014/main" id="{D11CC8A5-A088-9243-A958-1677585A4253}"/>
              </a:ext>
            </a:extLst>
          </p:cNvPr>
          <p:cNvSpPr/>
          <p:nvPr/>
        </p:nvSpPr>
        <p:spPr>
          <a:xfrm>
            <a:off x="514350" y="3316012"/>
            <a:ext cx="11453611" cy="1292662"/>
          </a:xfrm>
          <a:prstGeom prst="rect">
            <a:avLst/>
          </a:prstGeom>
        </p:spPr>
        <p:txBody>
          <a:bodyPr wrap="square">
            <a:spAutoFit/>
          </a:bodyPr>
          <a:lstStyle/>
          <a:p>
            <a:pPr marL="285750" lvl="0" indent="-228600" defTabSz="914400">
              <a:spcBef>
                <a:spcPts val="1800"/>
              </a:spcBef>
              <a:buClr>
                <a:srgbClr val="4F81BD">
                  <a:lumMod val="75000"/>
                </a:srgbClr>
              </a:buClr>
              <a:buSzPct val="90000"/>
              <a:buFont typeface="Wingdings" charset="2"/>
              <a:buChar char="§"/>
            </a:pPr>
            <a:r>
              <a:rPr lang="en-US" sz="2400" dirty="0">
                <a:solidFill>
                  <a:prstClr val="black"/>
                </a:solidFill>
                <a:latin typeface="Calibri" panose="020F0502020204030204" pitchFamily="34" charset="0"/>
                <a:cs typeface="Calibri" panose="020F0502020204030204" pitchFamily="34" charset="0"/>
              </a:rPr>
              <a:t>Flux API:</a:t>
            </a:r>
          </a:p>
          <a:p>
            <a:pPr marL="57150" lvl="0" defTabSz="914400">
              <a:buClr>
                <a:srgbClr val="4F81BD">
                  <a:lumMod val="75000"/>
                </a:srgbClr>
              </a:buClr>
              <a:buSzPct val="90000"/>
            </a:pPr>
            <a:r>
              <a:rPr lang="en-US" dirty="0">
                <a:latin typeface="Consolas" panose="020B0609020204030204" pitchFamily="49" charset="0"/>
                <a:cs typeface="Consolas" panose="020B0609020204030204" pitchFamily="49" charset="0"/>
              </a:rPr>
              <a:t>for f in </a:t>
            </a:r>
            <a:r>
              <a:rPr lang="en-US" dirty="0" err="1">
                <a:latin typeface="Consolas" panose="020B0609020204030204" pitchFamily="49" charset="0"/>
                <a:cs typeface="Consolas" panose="020B0609020204030204" pitchFamily="49" charset="0"/>
              </a:rPr>
              <a:t>os.listdir</a:t>
            </a:r>
            <a:r>
              <a:rPr lang="en-US" dirty="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	payload[‘command’] = [“tar”, “-</a:t>
            </a:r>
            <a:r>
              <a:rPr lang="en-US" dirty="0" err="1">
                <a:latin typeface="Consolas" panose="020B0609020204030204" pitchFamily="49" charset="0"/>
                <a:cs typeface="Consolas" panose="020B0609020204030204" pitchFamily="49" charset="0"/>
              </a:rPr>
              <a:t>cf</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tgz</a:t>
            </a:r>
            <a:r>
              <a:rPr lang="en-US" dirty="0">
                <a:latin typeface="Consolas" panose="020B0609020204030204" pitchFamily="49" charset="0"/>
                <a:cs typeface="Consolas" panose="020B0609020204030204" pitchFamily="49" charset="0"/>
              </a:rPr>
              <a:t>”.format(f), f]</a:t>
            </a:r>
          </a:p>
          <a:p>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resp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f.rpc_send</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job.submit</a:t>
            </a:r>
            <a:r>
              <a:rPr lang="en-US" dirty="0">
                <a:latin typeface="Consolas" panose="020B0609020204030204" pitchFamily="49" charset="0"/>
                <a:cs typeface="Consolas" panose="020B0609020204030204" pitchFamily="49" charset="0"/>
              </a:rPr>
              <a:t>", payload)</a:t>
            </a:r>
          </a:p>
        </p:txBody>
      </p:sp>
      <p:pic>
        <p:nvPicPr>
          <p:cNvPr id="11" name="Picture 10">
            <a:extLst>
              <a:ext uri="{FF2B5EF4-FFF2-40B4-BE49-F238E27FC236}">
                <a16:creationId xmlns:a16="http://schemas.microsoft.com/office/drawing/2014/main" id="{11385B95-4024-4947-AA04-D9C90F2D4EDC}"/>
              </a:ext>
            </a:extLst>
          </p:cNvPr>
          <p:cNvPicPr>
            <a:picLocks noChangeAspect="1"/>
          </p:cNvPicPr>
          <p:nvPr/>
        </p:nvPicPr>
        <p:blipFill rotWithShape="1">
          <a:blip r:embed="rId2"/>
          <a:srcRect l="2479" t="2847" r="1932" b="3264"/>
          <a:stretch/>
        </p:blipFill>
        <p:spPr>
          <a:xfrm>
            <a:off x="7238198" y="2464067"/>
            <a:ext cx="4825013" cy="3753853"/>
          </a:xfrm>
          <a:prstGeom prst="rect">
            <a:avLst/>
          </a:prstGeom>
        </p:spPr>
      </p:pic>
      <p:pic>
        <p:nvPicPr>
          <p:cNvPr id="16" name="Picture 15">
            <a:extLst>
              <a:ext uri="{FF2B5EF4-FFF2-40B4-BE49-F238E27FC236}">
                <a16:creationId xmlns:a16="http://schemas.microsoft.com/office/drawing/2014/main" id="{084DF320-6F53-BD45-B6A7-BB108821427F}"/>
              </a:ext>
            </a:extLst>
          </p:cNvPr>
          <p:cNvPicPr>
            <a:picLocks noChangeAspect="1"/>
          </p:cNvPicPr>
          <p:nvPr/>
        </p:nvPicPr>
        <p:blipFill>
          <a:blip r:embed="rId3"/>
          <a:stretch>
            <a:fillRect/>
          </a:stretch>
        </p:blipFill>
        <p:spPr>
          <a:xfrm>
            <a:off x="8266524" y="0"/>
            <a:ext cx="3603356" cy="6858000"/>
          </a:xfrm>
          <a:prstGeom prst="rect">
            <a:avLst/>
          </a:prstGeom>
        </p:spPr>
      </p:pic>
      <p:sp>
        <p:nvSpPr>
          <p:cNvPr id="19" name="Rectangle 18">
            <a:extLst>
              <a:ext uri="{FF2B5EF4-FFF2-40B4-BE49-F238E27FC236}">
                <a16:creationId xmlns:a16="http://schemas.microsoft.com/office/drawing/2014/main" id="{04E91F82-7B6D-E74A-99C0-F02E55FCDABB}"/>
              </a:ext>
            </a:extLst>
          </p:cNvPr>
          <p:cNvSpPr/>
          <p:nvPr/>
        </p:nvSpPr>
        <p:spPr bwMode="auto">
          <a:xfrm>
            <a:off x="5935403" y="4429183"/>
            <a:ext cx="6225339" cy="1993062"/>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r>
              <a:rPr lang="en-US" dirty="0"/>
              <a:t>Subject: Good Neighbor Policy</a:t>
            </a:r>
            <a:br>
              <a:rPr lang="en-US" sz="1600" dirty="0"/>
            </a:br>
            <a:br>
              <a:rPr lang="en-US" sz="1600" dirty="0"/>
            </a:br>
            <a:r>
              <a:rPr lang="en-US" dirty="0"/>
              <a:t>You currently have 271 jobs in the batch system on </a:t>
            </a:r>
            <a:r>
              <a:rPr lang="en-US" dirty="0" err="1"/>
              <a:t>lamoab</a:t>
            </a:r>
            <a:r>
              <a:rPr lang="en-US" dirty="0"/>
              <a:t>.</a:t>
            </a:r>
            <a:br>
              <a:rPr lang="en-US" sz="1600" dirty="0"/>
            </a:br>
            <a:br>
              <a:rPr lang="en-US" sz="1600" dirty="0"/>
            </a:br>
            <a:r>
              <a:rPr lang="en-US" dirty="0"/>
              <a:t>The good neighbor policy is that users keep their maximum submitted job count at a maximum of 200 or less. Please try to restrict yourself to this limit in the future. Thank you.</a:t>
            </a:r>
            <a:endParaRPr lang="en-US" sz="1600" dirty="0">
              <a:solidFill>
                <a:srgbClr val="000000"/>
              </a:solidFill>
            </a:endParaRPr>
          </a:p>
        </p:txBody>
      </p:sp>
      <p:grpSp>
        <p:nvGrpSpPr>
          <p:cNvPr id="37" name="Group 36">
            <a:extLst>
              <a:ext uri="{FF2B5EF4-FFF2-40B4-BE49-F238E27FC236}">
                <a16:creationId xmlns:a16="http://schemas.microsoft.com/office/drawing/2014/main" id="{6D4BB20F-7EC5-5A41-9819-E051F0A54B08}"/>
              </a:ext>
            </a:extLst>
          </p:cNvPr>
          <p:cNvGrpSpPr/>
          <p:nvPr/>
        </p:nvGrpSpPr>
        <p:grpSpPr>
          <a:xfrm>
            <a:off x="3106798" y="4608676"/>
            <a:ext cx="8619342" cy="1776653"/>
            <a:chOff x="2688119" y="4608674"/>
            <a:chExt cx="8619342" cy="1776653"/>
          </a:xfrm>
        </p:grpSpPr>
        <p:sp>
          <p:nvSpPr>
            <p:cNvPr id="36" name="Triangle 35">
              <a:extLst>
                <a:ext uri="{FF2B5EF4-FFF2-40B4-BE49-F238E27FC236}">
                  <a16:creationId xmlns:a16="http://schemas.microsoft.com/office/drawing/2014/main" id="{94ED0EBE-BE0D-0841-8AB9-52FF402B2409}"/>
                </a:ext>
              </a:extLst>
            </p:cNvPr>
            <p:cNvSpPr/>
            <p:nvPr/>
          </p:nvSpPr>
          <p:spPr bwMode="auto">
            <a:xfrm rot="16200000">
              <a:off x="2843823" y="4932706"/>
              <a:ext cx="1732547" cy="1135781"/>
            </a:xfrm>
            <a:prstGeom prst="triangle">
              <a:avLst/>
            </a:prstGeom>
            <a:solidFill>
              <a:srgbClr val="4A6185"/>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b="1" dirty="0">
                <a:solidFill>
                  <a:srgbClr val="000000"/>
                </a:solidFill>
              </a:endParaRPr>
            </a:p>
          </p:txBody>
        </p:sp>
        <p:sp>
          <p:nvSpPr>
            <p:cNvPr id="26" name="Rectangle 25">
              <a:extLst>
                <a:ext uri="{FF2B5EF4-FFF2-40B4-BE49-F238E27FC236}">
                  <a16:creationId xmlns:a16="http://schemas.microsoft.com/office/drawing/2014/main" id="{D1DD9A10-E475-CD47-823A-69588620AF8C}"/>
                </a:ext>
              </a:extLst>
            </p:cNvPr>
            <p:cNvSpPr/>
            <p:nvPr/>
          </p:nvSpPr>
          <p:spPr bwMode="auto">
            <a:xfrm>
              <a:off x="6952555" y="5403156"/>
              <a:ext cx="2651234" cy="250257"/>
            </a:xfrm>
            <a:prstGeom prst="rect">
              <a:avLst/>
            </a:prstGeom>
            <a:solidFill>
              <a:srgbClr val="456089"/>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ctr" anchorCtr="0">
              <a:prstTxWarp prst="textNoShape">
                <a:avLst/>
              </a:prstTxWarp>
            </a:bodyPr>
            <a:lstStyle/>
            <a:p>
              <a:pPr algn="ctr">
                <a:spcBef>
                  <a:spcPct val="0"/>
                </a:spcBef>
              </a:pPr>
              <a:r>
                <a:rPr lang="en-US" sz="1600" dirty="0">
                  <a:solidFill>
                    <a:schemeClr val="bg1"/>
                  </a:solidFill>
                </a:rPr>
                <a:t>Constant Output Job Stream</a:t>
              </a:r>
            </a:p>
          </p:txBody>
        </p:sp>
        <p:sp>
          <p:nvSpPr>
            <p:cNvPr id="30" name="Triangle 29">
              <a:extLst>
                <a:ext uri="{FF2B5EF4-FFF2-40B4-BE49-F238E27FC236}">
                  <a16:creationId xmlns:a16="http://schemas.microsoft.com/office/drawing/2014/main" id="{7CC9D9AF-190A-9A45-80D0-ADB2FD4A2C8A}"/>
                </a:ext>
              </a:extLst>
            </p:cNvPr>
            <p:cNvSpPr/>
            <p:nvPr/>
          </p:nvSpPr>
          <p:spPr bwMode="auto">
            <a:xfrm rot="5400000">
              <a:off x="2282463" y="5014330"/>
              <a:ext cx="1732547" cy="921236"/>
            </a:xfrm>
            <a:prstGeom prst="triangle">
              <a:avLst/>
            </a:prstGeom>
            <a:solidFill>
              <a:srgbClr val="4A6185"/>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31" name="Triangle 30">
              <a:extLst>
                <a:ext uri="{FF2B5EF4-FFF2-40B4-BE49-F238E27FC236}">
                  <a16:creationId xmlns:a16="http://schemas.microsoft.com/office/drawing/2014/main" id="{CBBF49FB-CB33-FE4E-9124-B869F2415B1E}"/>
                </a:ext>
              </a:extLst>
            </p:cNvPr>
            <p:cNvSpPr/>
            <p:nvPr/>
          </p:nvSpPr>
          <p:spPr bwMode="auto">
            <a:xfrm rot="5400000">
              <a:off x="3979604" y="4951163"/>
              <a:ext cx="1732547" cy="1135781"/>
            </a:xfrm>
            <a:prstGeom prst="triangle">
              <a:avLst/>
            </a:prstGeom>
            <a:solidFill>
              <a:srgbClr val="4A6185"/>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b="1" dirty="0">
                <a:solidFill>
                  <a:srgbClr val="000000"/>
                </a:solidFill>
              </a:endParaRPr>
            </a:p>
          </p:txBody>
        </p:sp>
        <p:sp>
          <p:nvSpPr>
            <p:cNvPr id="21" name="Rectangle 20">
              <a:extLst>
                <a:ext uri="{FF2B5EF4-FFF2-40B4-BE49-F238E27FC236}">
                  <a16:creationId xmlns:a16="http://schemas.microsoft.com/office/drawing/2014/main" id="{858D4B9C-45B8-7E42-B9C9-3A3074F83EDF}"/>
                </a:ext>
              </a:extLst>
            </p:cNvPr>
            <p:cNvSpPr/>
            <p:nvPr/>
          </p:nvSpPr>
          <p:spPr bwMode="auto">
            <a:xfrm>
              <a:off x="5268025" y="4917474"/>
              <a:ext cx="1703672" cy="1203158"/>
            </a:xfrm>
            <a:prstGeom prst="rect">
              <a:avLst/>
            </a:prstGeom>
            <a:solidFill>
              <a:srgbClr val="E7E7E7"/>
            </a:solidFill>
            <a:ln>
              <a:solidFill>
                <a:schemeClr val="accent1">
                  <a:lumMod val="75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ctr" anchorCtr="0">
              <a:prstTxWarp prst="textNoShape">
                <a:avLst/>
              </a:prstTxWarp>
            </a:bodyPr>
            <a:lstStyle/>
            <a:p>
              <a:pPr algn="ctr">
                <a:spcBef>
                  <a:spcPct val="0"/>
                </a:spcBef>
              </a:pPr>
              <a:r>
                <a:rPr lang="en-US" sz="2400" dirty="0">
                  <a:solidFill>
                    <a:schemeClr val="tx1"/>
                  </a:solidFill>
                </a:rPr>
                <a:t>Capacitor</a:t>
              </a:r>
            </a:p>
          </p:txBody>
        </p:sp>
        <p:sp>
          <p:nvSpPr>
            <p:cNvPr id="34" name="Rectangle 33">
              <a:extLst>
                <a:ext uri="{FF2B5EF4-FFF2-40B4-BE49-F238E27FC236}">
                  <a16:creationId xmlns:a16="http://schemas.microsoft.com/office/drawing/2014/main" id="{BD9C55D7-CE3F-8D47-B6E0-E4746A49FF37}"/>
                </a:ext>
              </a:extLst>
            </p:cNvPr>
            <p:cNvSpPr/>
            <p:nvPr/>
          </p:nvSpPr>
          <p:spPr bwMode="auto">
            <a:xfrm>
              <a:off x="9603789" y="4917474"/>
              <a:ext cx="1703672" cy="1203158"/>
            </a:xfrm>
            <a:prstGeom prst="rect">
              <a:avLst/>
            </a:prstGeom>
            <a:solidFill>
              <a:srgbClr val="E7E7E7"/>
            </a:solidFill>
            <a:ln>
              <a:solidFill>
                <a:schemeClr val="accent1">
                  <a:lumMod val="75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ctr" anchorCtr="0">
              <a:prstTxWarp prst="textNoShape">
                <a:avLst/>
              </a:prstTxWarp>
            </a:bodyPr>
            <a:lstStyle/>
            <a:p>
              <a:pPr algn="ctr">
                <a:spcBef>
                  <a:spcPct val="0"/>
                </a:spcBef>
              </a:pPr>
              <a:r>
                <a:rPr lang="en-US" sz="2400" dirty="0">
                  <a:solidFill>
                    <a:schemeClr val="tx1"/>
                  </a:solidFill>
                </a:rPr>
                <a:t>Scheduler</a:t>
              </a:r>
            </a:p>
          </p:txBody>
        </p:sp>
        <p:sp>
          <p:nvSpPr>
            <p:cNvPr id="25" name="Rectangle 24">
              <a:extLst>
                <a:ext uri="{FF2B5EF4-FFF2-40B4-BE49-F238E27FC236}">
                  <a16:creationId xmlns:a16="http://schemas.microsoft.com/office/drawing/2014/main" id="{B65672B6-F5EC-0C4B-910F-155697A71CAB}"/>
                </a:ext>
              </a:extLst>
            </p:cNvPr>
            <p:cNvSpPr/>
            <p:nvPr/>
          </p:nvSpPr>
          <p:spPr bwMode="auto">
            <a:xfrm>
              <a:off x="2926079" y="5430021"/>
              <a:ext cx="2369059" cy="223392"/>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ctr" anchorCtr="0">
              <a:prstTxWarp prst="textNoShape">
                <a:avLst/>
              </a:prstTxWarp>
            </a:bodyPr>
            <a:lstStyle/>
            <a:p>
              <a:pPr algn="ctr">
                <a:spcBef>
                  <a:spcPct val="0"/>
                </a:spcBef>
              </a:pPr>
              <a:r>
                <a:rPr lang="en-US" sz="1600" dirty="0">
                  <a:solidFill>
                    <a:schemeClr val="bg1"/>
                  </a:solidFill>
                </a:rPr>
                <a:t>Variable Input Job Stream</a:t>
              </a:r>
            </a:p>
          </p:txBody>
        </p:sp>
      </p:grpSp>
    </p:spTree>
    <p:extLst>
      <p:ext uri="{BB962C8B-B14F-4D97-AF65-F5344CB8AC3E}">
        <p14:creationId xmlns:p14="http://schemas.microsoft.com/office/powerpoint/2010/main" val="402844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txEl>
                                              <p:pRg st="14" end="14"/>
                                            </p:txEl>
                                          </p:spTgt>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p:bldP spid="19" grpId="0" animBg="1"/>
      <p:bldP spid="1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2BD4EF-E625-204C-AA15-9570ED1F53A2}"/>
              </a:ext>
            </a:extLst>
          </p:cNvPr>
          <p:cNvSpPr>
            <a:spLocks noGrp="1"/>
          </p:cNvSpPr>
          <p:nvPr>
            <p:ph type="title"/>
          </p:nvPr>
        </p:nvSpPr>
        <p:spPr/>
        <p:txBody>
          <a:bodyPr/>
          <a:lstStyle/>
          <a:p>
            <a:r>
              <a:rPr lang="en-US" dirty="0"/>
              <a:t>Scalability: Running Many Heterogeneous Jobs</a:t>
            </a:r>
          </a:p>
        </p:txBody>
      </p:sp>
      <p:sp>
        <p:nvSpPr>
          <p:cNvPr id="4" name="Content Placeholder 1">
            <a:extLst>
              <a:ext uri="{FF2B5EF4-FFF2-40B4-BE49-F238E27FC236}">
                <a16:creationId xmlns:a16="http://schemas.microsoft.com/office/drawing/2014/main" id="{9C05E780-2754-A84B-A93A-26FCF172F9BD}"/>
              </a:ext>
            </a:extLst>
          </p:cNvPr>
          <p:cNvSpPr>
            <a:spLocks noGrp="1"/>
          </p:cNvSpPr>
          <p:nvPr>
            <p:ph idx="1"/>
          </p:nvPr>
        </p:nvSpPr>
        <p:spPr>
          <a:xfrm>
            <a:off x="609600" y="1441524"/>
            <a:ext cx="10972800" cy="4906889"/>
          </a:xfrm>
        </p:spPr>
        <p:txBody>
          <a:bodyPr/>
          <a:lstStyle/>
          <a:p>
            <a:pPr lvl="0">
              <a:buClr>
                <a:srgbClr val="4F81BD">
                  <a:lumMod val="75000"/>
                </a:srgbClr>
              </a:buClr>
            </a:pPr>
            <a:r>
              <a:rPr lang="en-US" dirty="0" err="1">
                <a:solidFill>
                  <a:prstClr val="black"/>
                </a:solidFill>
              </a:rPr>
              <a:t>Slurm</a:t>
            </a:r>
            <a:endParaRPr lang="en-US" dirty="0">
              <a:solidFill>
                <a:prstClr val="black"/>
              </a:solidFill>
            </a:endParaRPr>
          </a:p>
          <a:p>
            <a:pPr lvl="1">
              <a:buClr>
                <a:srgbClr val="4F81BD">
                  <a:lumMod val="75000"/>
                </a:srgbClr>
              </a:buClr>
            </a:pPr>
            <a:r>
              <a:rPr lang="en-US" dirty="0">
                <a:solidFill>
                  <a:prstClr val="black"/>
                </a:solidFill>
              </a:rPr>
              <a:t>No support for heterogeneous job steps in versions before 17.11</a:t>
            </a:r>
          </a:p>
          <a:p>
            <a:pPr lvl="1">
              <a:buClr>
                <a:srgbClr val="4F81BD">
                  <a:lumMod val="75000"/>
                </a:srgbClr>
              </a:buClr>
            </a:pPr>
            <a:r>
              <a:rPr lang="en-US" dirty="0">
                <a:solidFill>
                  <a:prstClr val="black"/>
                </a:solidFill>
              </a:rPr>
              <a:t>Limited support in versions after 17.11</a:t>
            </a:r>
          </a:p>
          <a:p>
            <a:pPr lvl="0">
              <a:buClr>
                <a:srgbClr val="4F81BD">
                  <a:lumMod val="75000"/>
                </a:srgbClr>
              </a:buClr>
            </a:pPr>
            <a:r>
              <a:rPr lang="en-US" dirty="0">
                <a:solidFill>
                  <a:prstClr val="black"/>
                </a:solidFill>
              </a:rPr>
              <a:t>Flux Capacitor</a:t>
            </a:r>
          </a:p>
          <a:p>
            <a:pPr lvl="1"/>
            <a:r>
              <a:rPr lang="en-US" dirty="0">
                <a:solidFill>
                  <a:prstClr val="black"/>
                </a:solidFill>
                <a:latin typeface="Consolas" panose="020B0609020204030204" pitchFamily="49" charset="0"/>
                <a:cs typeface="Consolas" panose="020B0609020204030204" pitchFamily="49" charset="0"/>
              </a:rPr>
              <a:t>flux-capacitor --</a:t>
            </a:r>
            <a:r>
              <a:rPr lang="en-US" dirty="0" err="1">
                <a:solidFill>
                  <a:prstClr val="black"/>
                </a:solidFill>
                <a:latin typeface="Consolas" panose="020B0609020204030204" pitchFamily="49" charset="0"/>
                <a:cs typeface="Consolas" panose="020B0609020204030204" pitchFamily="49" charset="0"/>
              </a:rPr>
              <a:t>command_file</a:t>
            </a:r>
            <a:r>
              <a:rPr lang="en-US" dirty="0">
                <a:solidFill>
                  <a:prstClr val="black"/>
                </a:solidFill>
                <a:latin typeface="Consolas" panose="020B0609020204030204" pitchFamily="49" charset="0"/>
                <a:cs typeface="Consolas" panose="020B0609020204030204" pitchFamily="49" charset="0"/>
              </a:rPr>
              <a:t> </a:t>
            </a:r>
            <a:r>
              <a:rPr lang="en-US" dirty="0" err="1">
                <a:solidFill>
                  <a:prstClr val="black"/>
                </a:solidFill>
                <a:latin typeface="Consolas" panose="020B0609020204030204" pitchFamily="49" charset="0"/>
                <a:cs typeface="Consolas" panose="020B0609020204030204" pitchFamily="49" charset="0"/>
              </a:rPr>
              <a:t>my_command_file</a:t>
            </a:r>
            <a:endParaRPr lang="en-US" dirty="0">
              <a:solidFill>
                <a:prstClr val="black"/>
              </a:solidFill>
              <a:latin typeface="Consolas" panose="020B0609020204030204" pitchFamily="49" charset="0"/>
              <a:cs typeface="Consolas" panose="020B0609020204030204" pitchFamily="49" charset="0"/>
            </a:endParaRPr>
          </a:p>
          <a:p>
            <a:pPr lvl="2"/>
            <a:r>
              <a:rPr lang="en-US" dirty="0">
                <a:solidFill>
                  <a:prstClr val="black"/>
                </a:solidFill>
                <a:latin typeface="Consolas" panose="020B0609020204030204" pitchFamily="49" charset="0"/>
                <a:cs typeface="Consolas" panose="020B0609020204030204" pitchFamily="49" charset="0"/>
              </a:rPr>
              <a:t>-n1 tar -</a:t>
            </a:r>
            <a:r>
              <a:rPr lang="en-US" dirty="0" err="1">
                <a:solidFill>
                  <a:prstClr val="black"/>
                </a:solidFill>
                <a:latin typeface="Consolas" panose="020B0609020204030204" pitchFamily="49" charset="0"/>
                <a:cs typeface="Consolas" panose="020B0609020204030204" pitchFamily="49" charset="0"/>
              </a:rPr>
              <a:t>cf</a:t>
            </a:r>
            <a:r>
              <a:rPr lang="en-US" dirty="0">
                <a:solidFill>
                  <a:prstClr val="black"/>
                </a:solidFill>
                <a:latin typeface="Consolas" panose="020B0609020204030204" pitchFamily="49" charset="0"/>
                <a:cs typeface="Consolas" panose="020B0609020204030204" pitchFamily="49" charset="0"/>
              </a:rPr>
              <a:t> </a:t>
            </a:r>
            <a:r>
              <a:rPr lang="en-US" dirty="0" err="1">
                <a:solidFill>
                  <a:prstClr val="black"/>
                </a:solidFill>
                <a:latin typeface="Consolas" panose="020B0609020204030204" pitchFamily="49" charset="0"/>
                <a:cs typeface="Consolas" panose="020B0609020204030204" pitchFamily="49" charset="0"/>
              </a:rPr>
              <a:t>dirA.tgz</a:t>
            </a:r>
            <a:r>
              <a:rPr lang="en-US" dirty="0">
                <a:solidFill>
                  <a:prstClr val="black"/>
                </a:solidFill>
                <a:latin typeface="Consolas" panose="020B0609020204030204" pitchFamily="49" charset="0"/>
                <a:cs typeface="Consolas" panose="020B0609020204030204" pitchFamily="49" charset="0"/>
              </a:rPr>
              <a:t> ./</a:t>
            </a:r>
            <a:r>
              <a:rPr lang="en-US" dirty="0" err="1">
                <a:solidFill>
                  <a:prstClr val="black"/>
                </a:solidFill>
                <a:latin typeface="Consolas" panose="020B0609020204030204" pitchFamily="49" charset="0"/>
                <a:cs typeface="Consolas" panose="020B0609020204030204" pitchFamily="49" charset="0"/>
              </a:rPr>
              <a:t>dirA</a:t>
            </a:r>
            <a:endParaRPr lang="en-US" dirty="0">
              <a:solidFill>
                <a:prstClr val="black"/>
              </a:solidFill>
              <a:latin typeface="Consolas" panose="020B0609020204030204" pitchFamily="49" charset="0"/>
              <a:cs typeface="Consolas" panose="020B0609020204030204" pitchFamily="49" charset="0"/>
            </a:endParaRPr>
          </a:p>
          <a:p>
            <a:pPr lvl="2"/>
            <a:r>
              <a:rPr lang="en-US" dirty="0">
                <a:solidFill>
                  <a:prstClr val="black"/>
                </a:solidFill>
                <a:latin typeface="Consolas" panose="020B0609020204030204" pitchFamily="49" charset="0"/>
                <a:cs typeface="Consolas" panose="020B0609020204030204" pitchFamily="49" charset="0"/>
              </a:rPr>
              <a:t>-n32 make –j 32</a:t>
            </a:r>
          </a:p>
          <a:p>
            <a:pPr lvl="2"/>
            <a:r>
              <a:rPr lang="en-US" dirty="0">
                <a:solidFill>
                  <a:prstClr val="black"/>
                </a:solidFill>
                <a:latin typeface="Consolas" panose="020B0609020204030204" pitchFamily="49" charset="0"/>
                <a:cs typeface="Consolas" panose="020B0609020204030204" pitchFamily="49" charset="0"/>
              </a:rPr>
              <a:t>-N4 </a:t>
            </a:r>
            <a:r>
              <a:rPr lang="en-US" dirty="0" err="1">
                <a:solidFill>
                  <a:prstClr val="black"/>
                </a:solidFill>
                <a:latin typeface="Consolas" panose="020B0609020204030204" pitchFamily="49" charset="0"/>
                <a:cs typeface="Consolas" panose="020B0609020204030204" pitchFamily="49" charset="0"/>
              </a:rPr>
              <a:t>my_mpi_app</a:t>
            </a:r>
            <a:endParaRPr lang="en-US" dirty="0">
              <a:solidFill>
                <a:prstClr val="black"/>
              </a:solidFill>
              <a:latin typeface="Consolas" panose="020B0609020204030204" pitchFamily="49" charset="0"/>
              <a:cs typeface="Consolas" panose="020B0609020204030204" pitchFamily="49" charset="0"/>
            </a:endParaRPr>
          </a:p>
          <a:p>
            <a:pPr lvl="2"/>
            <a:r>
              <a:rPr lang="en-US" dirty="0">
                <a:solidFill>
                  <a:prstClr val="black"/>
                </a:solidFill>
                <a:latin typeface="Consolas" panose="020B0609020204030204" pitchFamily="49" charset="0"/>
                <a:cs typeface="Consolas" panose="020B0609020204030204" pitchFamily="49" charset="0"/>
              </a:rPr>
              <a:t>...</a:t>
            </a:r>
          </a:p>
        </p:txBody>
      </p:sp>
      <p:grpSp>
        <p:nvGrpSpPr>
          <p:cNvPr id="9" name="Group 8">
            <a:extLst>
              <a:ext uri="{FF2B5EF4-FFF2-40B4-BE49-F238E27FC236}">
                <a16:creationId xmlns:a16="http://schemas.microsoft.com/office/drawing/2014/main" id="{EBCAF2C1-44B0-B14B-ACE7-7C0FA0F73015}"/>
              </a:ext>
            </a:extLst>
          </p:cNvPr>
          <p:cNvGrpSpPr/>
          <p:nvPr/>
        </p:nvGrpSpPr>
        <p:grpSpPr>
          <a:xfrm>
            <a:off x="346509" y="1228285"/>
            <a:ext cx="11845491" cy="5529714"/>
            <a:chOff x="346509" y="1228285"/>
            <a:chExt cx="11845491" cy="5529714"/>
          </a:xfrm>
        </p:grpSpPr>
        <p:sp>
          <p:nvSpPr>
            <p:cNvPr id="6" name="Rectangle 5">
              <a:extLst>
                <a:ext uri="{FF2B5EF4-FFF2-40B4-BE49-F238E27FC236}">
                  <a16:creationId xmlns:a16="http://schemas.microsoft.com/office/drawing/2014/main" id="{6598C886-5DC5-0F4B-8526-B237E62E84D1}"/>
                </a:ext>
              </a:extLst>
            </p:cNvPr>
            <p:cNvSpPr/>
            <p:nvPr/>
          </p:nvSpPr>
          <p:spPr>
            <a:xfrm>
              <a:off x="346509" y="6002164"/>
              <a:ext cx="5749491" cy="338554"/>
            </a:xfrm>
            <a:prstGeom prst="rect">
              <a:avLst/>
            </a:prstGeom>
          </p:spPr>
          <p:txBody>
            <a:bodyPr wrap="square">
              <a:spAutoFit/>
            </a:bodyPr>
            <a:lstStyle/>
            <a:p>
              <a:r>
                <a:rPr lang="en-US" sz="1600" dirty="0"/>
                <a:t>https://</a:t>
              </a:r>
              <a:r>
                <a:rPr lang="en-US" sz="1600" dirty="0" err="1"/>
                <a:t>slurm.schedmd.com</a:t>
              </a:r>
              <a:r>
                <a:rPr lang="en-US" sz="1600" dirty="0"/>
                <a:t>/</a:t>
              </a:r>
              <a:r>
                <a:rPr lang="en-US" sz="1600" dirty="0" err="1"/>
                <a:t>heterogeneous_jobs.html#limitations</a:t>
              </a:r>
              <a:endParaRPr lang="en-US" sz="1600" dirty="0"/>
            </a:p>
          </p:txBody>
        </p:sp>
        <p:pic>
          <p:nvPicPr>
            <p:cNvPr id="8" name="Picture 7">
              <a:extLst>
                <a:ext uri="{FF2B5EF4-FFF2-40B4-BE49-F238E27FC236}">
                  <a16:creationId xmlns:a16="http://schemas.microsoft.com/office/drawing/2014/main" id="{892FD9F4-E9B4-AF44-8ADB-9E59C5CFC2FA}"/>
                </a:ext>
              </a:extLst>
            </p:cNvPr>
            <p:cNvPicPr>
              <a:picLocks noChangeAspect="1"/>
            </p:cNvPicPr>
            <p:nvPr/>
          </p:nvPicPr>
          <p:blipFill>
            <a:blip r:embed="rId2"/>
            <a:stretch>
              <a:fillRect/>
            </a:stretch>
          </p:blipFill>
          <p:spPr>
            <a:xfrm>
              <a:off x="6238302" y="1228285"/>
              <a:ext cx="5953698" cy="5529714"/>
            </a:xfrm>
            <a:prstGeom prst="rect">
              <a:avLst/>
            </a:prstGeom>
          </p:spPr>
        </p:pic>
      </p:grpSp>
    </p:spTree>
    <p:extLst>
      <p:ext uri="{BB962C8B-B14F-4D97-AF65-F5344CB8AC3E}">
        <p14:creationId xmlns:p14="http://schemas.microsoft.com/office/powerpoint/2010/main" val="271544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B4EB7-AFB9-CE40-AA6D-66FAB1BAAF2B}"/>
              </a:ext>
            </a:extLst>
          </p:cNvPr>
          <p:cNvSpPr>
            <a:spLocks noGrp="1"/>
          </p:cNvSpPr>
          <p:nvPr>
            <p:ph idx="1"/>
          </p:nvPr>
        </p:nvSpPr>
        <p:spPr>
          <a:xfrm>
            <a:off x="609599" y="1441524"/>
            <a:ext cx="10035941" cy="4906889"/>
          </a:xfrm>
        </p:spPr>
        <p:txBody>
          <a:bodyPr>
            <a:normAutofit/>
          </a:bodyPr>
          <a:lstStyle/>
          <a:p>
            <a:pPr>
              <a:buClr>
                <a:srgbClr val="4F81BD">
                  <a:lumMod val="75000"/>
                </a:srgbClr>
              </a:buClr>
            </a:pPr>
            <a:r>
              <a:rPr lang="en-US" dirty="0">
                <a:solidFill>
                  <a:prstClr val="black"/>
                </a:solidFill>
              </a:rPr>
              <a:t>Flux Capacitor (Depth-1)</a:t>
            </a:r>
          </a:p>
          <a:p>
            <a:pPr lvl="1">
              <a:buClr>
                <a:srgbClr val="4F81BD">
                  <a:lumMod val="75000"/>
                </a:srgbClr>
              </a:buClr>
            </a:pPr>
            <a:r>
              <a:rPr lang="en-US" dirty="0">
                <a:solidFill>
                  <a:prstClr val="black"/>
                </a:solidFill>
                <a:latin typeface="Consolas" panose="020B0609020204030204" pitchFamily="49" charset="0"/>
                <a:cs typeface="Consolas" panose="020B0609020204030204" pitchFamily="49" charset="0"/>
              </a:rPr>
              <a:t>flux-capacitor --</a:t>
            </a:r>
            <a:r>
              <a:rPr lang="en-US" dirty="0" err="1">
                <a:solidFill>
                  <a:prstClr val="black"/>
                </a:solidFill>
                <a:latin typeface="Consolas" panose="020B0609020204030204" pitchFamily="49" charset="0"/>
                <a:cs typeface="Consolas" panose="020B0609020204030204" pitchFamily="49" charset="0"/>
              </a:rPr>
              <a:t>command_file</a:t>
            </a:r>
            <a:r>
              <a:rPr lang="en-US" dirty="0">
                <a:solidFill>
                  <a:prstClr val="black"/>
                </a:solidFill>
                <a:latin typeface="Consolas" panose="020B0609020204030204" pitchFamily="49" charset="0"/>
                <a:cs typeface="Consolas" panose="020B0609020204030204" pitchFamily="49" charset="0"/>
              </a:rPr>
              <a:t> </a:t>
            </a:r>
            <a:r>
              <a:rPr lang="en-US" dirty="0" err="1">
                <a:solidFill>
                  <a:prstClr val="black"/>
                </a:solidFill>
                <a:latin typeface="Consolas" panose="020B0609020204030204" pitchFamily="49" charset="0"/>
                <a:cs typeface="Consolas" panose="020B0609020204030204" pitchFamily="49" charset="0"/>
              </a:rPr>
              <a:t>my_command_file</a:t>
            </a:r>
            <a:endParaRPr lang="en-US" dirty="0">
              <a:solidFill>
                <a:prstClr val="black"/>
              </a:solidFill>
            </a:endParaRPr>
          </a:p>
          <a:p>
            <a:pPr lvl="0">
              <a:buClr>
                <a:srgbClr val="4F81BD">
                  <a:lumMod val="75000"/>
                </a:srgbClr>
              </a:buClr>
            </a:pPr>
            <a:r>
              <a:rPr lang="en-US" dirty="0">
                <a:solidFill>
                  <a:prstClr val="black"/>
                </a:solidFill>
              </a:rPr>
              <a:t>Hierarchical Flux Capacitor (Depth-2)</a:t>
            </a:r>
          </a:p>
          <a:p>
            <a:pPr lvl="1">
              <a:buClr>
                <a:srgbClr val="4F81BD">
                  <a:lumMod val="75000"/>
                </a:srgbClr>
              </a:buClr>
            </a:pPr>
            <a:r>
              <a:rPr lang="en-US" dirty="0">
                <a:solidFill>
                  <a:prstClr val="black"/>
                </a:solidFill>
                <a:latin typeface="Consolas" panose="020B0609020204030204" pitchFamily="49" charset="0"/>
                <a:cs typeface="Consolas" panose="020B0609020204030204" pitchFamily="49" charset="0"/>
              </a:rPr>
              <a:t>for x in ./*.commands; do</a:t>
            </a:r>
            <a:br>
              <a:rPr lang="en-US" dirty="0">
                <a:solidFill>
                  <a:prstClr val="black"/>
                </a:solidFill>
                <a:latin typeface="Consolas" panose="020B0609020204030204" pitchFamily="49" charset="0"/>
                <a:cs typeface="Consolas" panose="020B0609020204030204" pitchFamily="49" charset="0"/>
              </a:rPr>
            </a:br>
            <a:r>
              <a:rPr lang="en-US" dirty="0">
                <a:solidFill>
                  <a:prstClr val="black"/>
                </a:solidFill>
                <a:latin typeface="Consolas" panose="020B0609020204030204" pitchFamily="49" charset="0"/>
                <a:cs typeface="Consolas" panose="020B0609020204030204" pitchFamily="49" charset="0"/>
              </a:rPr>
              <a:t>    flux submit -N1 flux start  \</a:t>
            </a:r>
            <a:br>
              <a:rPr lang="en-US" dirty="0">
                <a:solidFill>
                  <a:prstClr val="black"/>
                </a:solidFill>
                <a:latin typeface="Consolas" panose="020B0609020204030204" pitchFamily="49" charset="0"/>
                <a:cs typeface="Consolas" panose="020B0609020204030204" pitchFamily="49" charset="0"/>
              </a:rPr>
            </a:br>
            <a:r>
              <a:rPr lang="en-US" dirty="0">
                <a:solidFill>
                  <a:prstClr val="black"/>
                </a:solidFill>
                <a:latin typeface="Consolas" panose="020B0609020204030204" pitchFamily="49" charset="0"/>
                <a:cs typeface="Consolas" panose="020B0609020204030204" pitchFamily="49" charset="0"/>
              </a:rPr>
              <a:t>         flux-capacitor --</a:t>
            </a:r>
            <a:r>
              <a:rPr lang="en-US" dirty="0" err="1">
                <a:solidFill>
                  <a:prstClr val="black"/>
                </a:solidFill>
                <a:latin typeface="Consolas" panose="020B0609020204030204" pitchFamily="49" charset="0"/>
                <a:cs typeface="Consolas" panose="020B0609020204030204" pitchFamily="49" charset="0"/>
              </a:rPr>
              <a:t>command_file</a:t>
            </a:r>
            <a:r>
              <a:rPr lang="en-US" dirty="0">
                <a:solidFill>
                  <a:prstClr val="black"/>
                </a:solidFill>
                <a:latin typeface="Consolas" panose="020B0609020204030204" pitchFamily="49" charset="0"/>
                <a:cs typeface="Consolas" panose="020B0609020204030204" pitchFamily="49" charset="0"/>
              </a:rPr>
              <a:t> $x</a:t>
            </a:r>
            <a:br>
              <a:rPr lang="en-US" dirty="0">
                <a:solidFill>
                  <a:prstClr val="black"/>
                </a:solidFill>
                <a:latin typeface="Consolas" panose="020B0609020204030204" pitchFamily="49" charset="0"/>
                <a:cs typeface="Consolas" panose="020B0609020204030204" pitchFamily="49" charset="0"/>
              </a:rPr>
            </a:br>
            <a:r>
              <a:rPr lang="en-US" dirty="0">
                <a:solidFill>
                  <a:prstClr val="black"/>
                </a:solidFill>
                <a:latin typeface="Consolas" panose="020B0609020204030204" pitchFamily="49" charset="0"/>
                <a:cs typeface="Consolas" panose="020B0609020204030204" pitchFamily="49" charset="0"/>
              </a:rPr>
              <a:t>done</a:t>
            </a:r>
          </a:p>
          <a:p>
            <a:pPr lvl="0">
              <a:buClr>
                <a:srgbClr val="4F81BD">
                  <a:lumMod val="75000"/>
                </a:srgbClr>
              </a:buClr>
            </a:pPr>
            <a:r>
              <a:rPr lang="en-US" dirty="0">
                <a:solidFill>
                  <a:prstClr val="black"/>
                </a:solidFill>
              </a:rPr>
              <a:t>Flux Hierarchy (Depth-3+)</a:t>
            </a:r>
          </a:p>
          <a:p>
            <a:pPr lvl="1"/>
            <a:r>
              <a:rPr lang="en-US" dirty="0">
                <a:solidFill>
                  <a:prstClr val="black"/>
                </a:solidFill>
                <a:latin typeface="Consolas" panose="020B0609020204030204" pitchFamily="49" charset="0"/>
                <a:cs typeface="Consolas" panose="020B0609020204030204" pitchFamily="49" charset="0"/>
              </a:rPr>
              <a:t>flux-hierarchy --config=</a:t>
            </a:r>
            <a:r>
              <a:rPr lang="en-US" dirty="0" err="1">
                <a:solidFill>
                  <a:prstClr val="black"/>
                </a:solidFill>
                <a:latin typeface="Consolas" panose="020B0609020204030204" pitchFamily="49" charset="0"/>
                <a:cs typeface="Consolas" panose="020B0609020204030204" pitchFamily="49" charset="0"/>
              </a:rPr>
              <a:t>config.json</a:t>
            </a:r>
            <a:br>
              <a:rPr lang="en-US" dirty="0">
                <a:solidFill>
                  <a:prstClr val="black"/>
                </a:solidFill>
                <a:latin typeface="Consolas" panose="020B0609020204030204" pitchFamily="49" charset="0"/>
                <a:cs typeface="Consolas" panose="020B0609020204030204" pitchFamily="49" charset="0"/>
              </a:rPr>
            </a:br>
            <a:r>
              <a:rPr lang="en-US" dirty="0">
                <a:solidFill>
                  <a:prstClr val="black"/>
                </a:solidFill>
                <a:latin typeface="Consolas" panose="020B0609020204030204" pitchFamily="49" charset="0"/>
                <a:cs typeface="Consolas" panose="020B0609020204030204" pitchFamily="49" charset="0"/>
              </a:rPr>
              <a:t>--</a:t>
            </a:r>
            <a:r>
              <a:rPr lang="en-US" dirty="0" err="1">
                <a:solidFill>
                  <a:prstClr val="black"/>
                </a:solidFill>
                <a:latin typeface="Consolas" panose="020B0609020204030204" pitchFamily="49" charset="0"/>
                <a:cs typeface="Consolas" panose="020B0609020204030204" pitchFamily="49" charset="0"/>
              </a:rPr>
              <a:t>command_file</a:t>
            </a:r>
            <a:r>
              <a:rPr lang="en-US" dirty="0">
                <a:solidFill>
                  <a:prstClr val="black"/>
                </a:solidFill>
                <a:latin typeface="Consolas" panose="020B0609020204030204" pitchFamily="49" charset="0"/>
                <a:cs typeface="Consolas" panose="020B0609020204030204" pitchFamily="49" charset="0"/>
              </a:rPr>
              <a:t> </a:t>
            </a:r>
            <a:r>
              <a:rPr lang="en-US" dirty="0" err="1">
                <a:solidFill>
                  <a:prstClr val="black"/>
                </a:solidFill>
                <a:latin typeface="Consolas" panose="020B0609020204030204" pitchFamily="49" charset="0"/>
                <a:cs typeface="Consolas" panose="020B0609020204030204" pitchFamily="49" charset="0"/>
              </a:rPr>
              <a:t>my_command_file</a:t>
            </a:r>
            <a:endParaRPr lang="en-US" dirty="0">
              <a:solidFill>
                <a:prstClr val="black"/>
              </a:solidFill>
              <a:latin typeface="Consolas" panose="020B0609020204030204" pitchFamily="49" charset="0"/>
              <a:cs typeface="Consolas" panose="020B0609020204030204" pitchFamily="49" charset="0"/>
            </a:endParaRPr>
          </a:p>
        </p:txBody>
      </p:sp>
      <p:sp>
        <p:nvSpPr>
          <p:cNvPr id="3" name="Title 2">
            <a:extLst>
              <a:ext uri="{FF2B5EF4-FFF2-40B4-BE49-F238E27FC236}">
                <a16:creationId xmlns:a16="http://schemas.microsoft.com/office/drawing/2014/main" id="{C08966BB-5025-F34D-9460-4E68E2EA06CC}"/>
              </a:ext>
            </a:extLst>
          </p:cNvPr>
          <p:cNvSpPr>
            <a:spLocks noGrp="1"/>
          </p:cNvSpPr>
          <p:nvPr>
            <p:ph type="title"/>
          </p:nvPr>
        </p:nvSpPr>
        <p:spPr/>
        <p:txBody>
          <a:bodyPr/>
          <a:lstStyle/>
          <a:p>
            <a:r>
              <a:rPr lang="en-US" dirty="0"/>
              <a:t>Scalability: Running Millions of Jobs</a:t>
            </a:r>
          </a:p>
        </p:txBody>
      </p:sp>
      <p:pic>
        <p:nvPicPr>
          <p:cNvPr id="14" name="Picture 13">
            <a:extLst>
              <a:ext uri="{FF2B5EF4-FFF2-40B4-BE49-F238E27FC236}">
                <a16:creationId xmlns:a16="http://schemas.microsoft.com/office/drawing/2014/main" id="{1DF93F02-D545-CC4D-AF71-3D33B08F48B1}"/>
              </a:ext>
            </a:extLst>
          </p:cNvPr>
          <p:cNvPicPr>
            <a:picLocks noChangeAspect="1"/>
          </p:cNvPicPr>
          <p:nvPr/>
        </p:nvPicPr>
        <p:blipFill>
          <a:blip r:embed="rId2"/>
          <a:stretch>
            <a:fillRect/>
          </a:stretch>
        </p:blipFill>
        <p:spPr>
          <a:xfrm>
            <a:off x="7074568" y="2075455"/>
            <a:ext cx="5031473" cy="3874503"/>
          </a:xfrm>
          <a:prstGeom prst="rect">
            <a:avLst/>
          </a:prstGeom>
        </p:spPr>
      </p:pic>
      <p:pic>
        <p:nvPicPr>
          <p:cNvPr id="89" name="Picture 88">
            <a:extLst>
              <a:ext uri="{FF2B5EF4-FFF2-40B4-BE49-F238E27FC236}">
                <a16:creationId xmlns:a16="http://schemas.microsoft.com/office/drawing/2014/main" id="{867E3D16-0F97-9441-9FD8-62CD50C6119B}"/>
              </a:ext>
            </a:extLst>
          </p:cNvPr>
          <p:cNvPicPr>
            <a:picLocks noChangeAspect="1"/>
          </p:cNvPicPr>
          <p:nvPr/>
        </p:nvPicPr>
        <p:blipFill>
          <a:blip r:embed="rId3"/>
          <a:stretch>
            <a:fillRect/>
          </a:stretch>
        </p:blipFill>
        <p:spPr>
          <a:xfrm>
            <a:off x="7160092" y="2215690"/>
            <a:ext cx="4945949" cy="2743200"/>
          </a:xfrm>
          <a:prstGeom prst="rect">
            <a:avLst/>
          </a:prstGeom>
        </p:spPr>
      </p:pic>
      <p:pic>
        <p:nvPicPr>
          <p:cNvPr id="176" name="Picture 175">
            <a:extLst>
              <a:ext uri="{FF2B5EF4-FFF2-40B4-BE49-F238E27FC236}">
                <a16:creationId xmlns:a16="http://schemas.microsoft.com/office/drawing/2014/main" id="{3E066FF9-9FD6-D84F-95A6-3CCB1B9581F8}"/>
              </a:ext>
            </a:extLst>
          </p:cNvPr>
          <p:cNvPicPr>
            <a:picLocks noChangeAspect="1"/>
          </p:cNvPicPr>
          <p:nvPr/>
        </p:nvPicPr>
        <p:blipFill>
          <a:blip r:embed="rId4"/>
          <a:stretch>
            <a:fillRect/>
          </a:stretch>
        </p:blipFill>
        <p:spPr>
          <a:xfrm>
            <a:off x="7160091" y="2213173"/>
            <a:ext cx="4945949" cy="2743200"/>
          </a:xfrm>
          <a:prstGeom prst="rect">
            <a:avLst/>
          </a:prstGeom>
        </p:spPr>
      </p:pic>
      <p:grpSp>
        <p:nvGrpSpPr>
          <p:cNvPr id="404" name="Group 403">
            <a:extLst>
              <a:ext uri="{FF2B5EF4-FFF2-40B4-BE49-F238E27FC236}">
                <a16:creationId xmlns:a16="http://schemas.microsoft.com/office/drawing/2014/main" id="{68D96EF3-0781-DB4C-8E88-1964AF0A5621}"/>
              </a:ext>
            </a:extLst>
          </p:cNvPr>
          <p:cNvGrpSpPr/>
          <p:nvPr/>
        </p:nvGrpSpPr>
        <p:grpSpPr>
          <a:xfrm>
            <a:off x="7160089" y="2236112"/>
            <a:ext cx="4945948" cy="2743200"/>
            <a:chOff x="7160089" y="2236112"/>
            <a:chExt cx="4945948" cy="2743200"/>
          </a:xfrm>
        </p:grpSpPr>
        <p:pic>
          <p:nvPicPr>
            <p:cNvPr id="395" name="Picture 394">
              <a:extLst>
                <a:ext uri="{FF2B5EF4-FFF2-40B4-BE49-F238E27FC236}">
                  <a16:creationId xmlns:a16="http://schemas.microsoft.com/office/drawing/2014/main" id="{DCEA300C-DB61-974B-B308-934F684EC7E6}"/>
                </a:ext>
              </a:extLst>
            </p:cNvPr>
            <p:cNvPicPr>
              <a:picLocks noChangeAspect="1"/>
            </p:cNvPicPr>
            <p:nvPr/>
          </p:nvPicPr>
          <p:blipFill>
            <a:blip r:embed="rId5"/>
            <a:stretch>
              <a:fillRect/>
            </a:stretch>
          </p:blipFill>
          <p:spPr>
            <a:xfrm>
              <a:off x="7160089" y="2236112"/>
              <a:ext cx="4945948" cy="2743200"/>
            </a:xfrm>
            <a:prstGeom prst="rect">
              <a:avLst/>
            </a:prstGeom>
          </p:spPr>
        </p:pic>
        <p:sp>
          <p:nvSpPr>
            <p:cNvPr id="396" name="Rounded Rectangle 395">
              <a:extLst>
                <a:ext uri="{FF2B5EF4-FFF2-40B4-BE49-F238E27FC236}">
                  <a16:creationId xmlns:a16="http://schemas.microsoft.com/office/drawing/2014/main" id="{C9213665-5F85-4348-B13B-02D72118A7C5}"/>
                </a:ext>
              </a:extLst>
            </p:cNvPr>
            <p:cNvSpPr/>
            <p:nvPr/>
          </p:nvSpPr>
          <p:spPr bwMode="auto">
            <a:xfrm>
              <a:off x="7315201" y="2492942"/>
              <a:ext cx="1145406" cy="394636"/>
            </a:xfrm>
            <a:prstGeom prst="roundRect">
              <a:avLst/>
            </a:prstGeom>
            <a:solidFill>
              <a:srgbClr val="FFFF00"/>
            </a:solidFill>
            <a:ln>
              <a:solidFill>
                <a:schemeClr val="accent1">
                  <a:lumMod val="75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ctr" anchorCtr="0">
              <a:prstTxWarp prst="textNoShape">
                <a:avLst/>
              </a:prstTxWarp>
            </a:bodyPr>
            <a:lstStyle/>
            <a:p>
              <a:pPr algn="ctr">
                <a:spcBef>
                  <a:spcPct val="0"/>
                </a:spcBef>
              </a:pPr>
              <a:r>
                <a:rPr lang="en-US" sz="1600" dirty="0">
                  <a:solidFill>
                    <a:srgbClr val="000000"/>
                  </a:solidFill>
                </a:rPr>
                <a:t>Capacitor</a:t>
              </a:r>
            </a:p>
          </p:txBody>
        </p:sp>
        <p:cxnSp>
          <p:nvCxnSpPr>
            <p:cNvPr id="398" name="Straight Connector 397">
              <a:extLst>
                <a:ext uri="{FF2B5EF4-FFF2-40B4-BE49-F238E27FC236}">
                  <a16:creationId xmlns:a16="http://schemas.microsoft.com/office/drawing/2014/main" id="{222B716F-C615-834A-AAA0-209240D7BC90}"/>
                </a:ext>
              </a:extLst>
            </p:cNvPr>
            <p:cNvCxnSpPr>
              <a:cxnSpLocks/>
              <a:stCxn id="396" idx="3"/>
            </p:cNvCxnSpPr>
            <p:nvPr/>
          </p:nvCxnSpPr>
          <p:spPr>
            <a:xfrm>
              <a:off x="8460607" y="2690260"/>
              <a:ext cx="440938" cy="147371"/>
            </a:xfrm>
            <a:prstGeom prst="line">
              <a:avLst/>
            </a:prstGeom>
            <a:ln w="190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
        <p:nvSpPr>
          <p:cNvPr id="405" name="Rounded Rectangle 404">
            <a:extLst>
              <a:ext uri="{FF2B5EF4-FFF2-40B4-BE49-F238E27FC236}">
                <a16:creationId xmlns:a16="http://schemas.microsoft.com/office/drawing/2014/main" id="{0274F601-E0AD-744B-8CA5-02961870D49E}"/>
              </a:ext>
            </a:extLst>
          </p:cNvPr>
          <p:cNvSpPr/>
          <p:nvPr/>
        </p:nvSpPr>
        <p:spPr bwMode="auto">
          <a:xfrm>
            <a:off x="7340601" y="2505642"/>
            <a:ext cx="1145406" cy="394636"/>
          </a:xfrm>
          <a:prstGeom prst="roundRect">
            <a:avLst/>
          </a:prstGeom>
          <a:solidFill>
            <a:srgbClr val="FFFF00"/>
          </a:solidFill>
          <a:ln>
            <a:solidFill>
              <a:schemeClr val="accent1">
                <a:lumMod val="75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ctr" anchorCtr="0">
            <a:prstTxWarp prst="textNoShape">
              <a:avLst/>
            </a:prstTxWarp>
          </a:bodyPr>
          <a:lstStyle/>
          <a:p>
            <a:pPr algn="ctr">
              <a:spcBef>
                <a:spcPct val="0"/>
              </a:spcBef>
            </a:pPr>
            <a:r>
              <a:rPr lang="en-US" sz="1600" dirty="0">
                <a:solidFill>
                  <a:srgbClr val="000000"/>
                </a:solidFill>
              </a:rPr>
              <a:t>Capacitor</a:t>
            </a:r>
          </a:p>
        </p:txBody>
      </p:sp>
      <p:cxnSp>
        <p:nvCxnSpPr>
          <p:cNvPr id="406" name="Straight Connector 405">
            <a:extLst>
              <a:ext uri="{FF2B5EF4-FFF2-40B4-BE49-F238E27FC236}">
                <a16:creationId xmlns:a16="http://schemas.microsoft.com/office/drawing/2014/main" id="{9884B930-1F30-F34C-B0D1-676320CD1516}"/>
              </a:ext>
            </a:extLst>
          </p:cNvPr>
          <p:cNvCxnSpPr>
            <a:cxnSpLocks/>
            <a:stCxn id="405" idx="3"/>
          </p:cNvCxnSpPr>
          <p:nvPr/>
        </p:nvCxnSpPr>
        <p:spPr>
          <a:xfrm>
            <a:off x="8486007" y="2702960"/>
            <a:ext cx="440938" cy="147371"/>
          </a:xfrm>
          <a:prstGeom prst="line">
            <a:avLst/>
          </a:prstGeom>
          <a:ln w="190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836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8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0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0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4"/>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7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4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05" grpId="0" animBg="1"/>
      <p:bldP spid="40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Extensibility</a:t>
            </a:r>
          </a:p>
          <a:p>
            <a:pPr lvl="1"/>
            <a:r>
              <a:rPr lang="en-US" dirty="0"/>
              <a:t>Open source</a:t>
            </a:r>
          </a:p>
          <a:p>
            <a:pPr lvl="1"/>
            <a:r>
              <a:rPr lang="en-US" dirty="0"/>
              <a:t>Modular design with support for user plugins</a:t>
            </a:r>
          </a:p>
          <a:p>
            <a:r>
              <a:rPr lang="en-US" dirty="0">
                <a:solidFill>
                  <a:schemeClr val="bg1">
                    <a:lumMod val="65000"/>
                  </a:schemeClr>
                </a:solidFill>
              </a:rPr>
              <a:t>Scalability</a:t>
            </a:r>
          </a:p>
          <a:p>
            <a:pPr lvl="1"/>
            <a:r>
              <a:rPr lang="en-US" dirty="0">
                <a:solidFill>
                  <a:schemeClr val="bg1">
                    <a:lumMod val="65000"/>
                  </a:schemeClr>
                </a:solidFill>
              </a:rPr>
              <a:t>Designed from the ground up for </a:t>
            </a:r>
            <a:r>
              <a:rPr lang="en-US" dirty="0" err="1">
                <a:solidFill>
                  <a:schemeClr val="bg1">
                    <a:lumMod val="65000"/>
                  </a:schemeClr>
                </a:solidFill>
              </a:rPr>
              <a:t>exascale</a:t>
            </a:r>
            <a:r>
              <a:rPr lang="en-US" dirty="0">
                <a:solidFill>
                  <a:schemeClr val="bg1">
                    <a:lumMod val="65000"/>
                  </a:schemeClr>
                </a:solidFill>
              </a:rPr>
              <a:t> and beyond</a:t>
            </a:r>
          </a:p>
          <a:p>
            <a:pPr lvl="1"/>
            <a:r>
              <a:rPr lang="en-US" dirty="0">
                <a:solidFill>
                  <a:schemeClr val="bg1">
                    <a:lumMod val="65000"/>
                  </a:schemeClr>
                </a:solidFill>
              </a:rPr>
              <a:t>Already tested at 1000s of nodes &amp; millions of jobs</a:t>
            </a:r>
          </a:p>
          <a:p>
            <a:r>
              <a:rPr lang="en-US" dirty="0">
                <a:solidFill>
                  <a:schemeClr val="bg1">
                    <a:lumMod val="65000"/>
                  </a:schemeClr>
                </a:solidFill>
              </a:rPr>
              <a:t>Usability</a:t>
            </a:r>
          </a:p>
          <a:p>
            <a:pPr lvl="1"/>
            <a:r>
              <a:rPr lang="en-US" dirty="0">
                <a:solidFill>
                  <a:schemeClr val="bg1">
                    <a:lumMod val="65000"/>
                  </a:schemeClr>
                </a:solidFill>
              </a:rPr>
              <a:t>C, Lua, and Python bindings that expose 100% of Flux’s functionality</a:t>
            </a:r>
          </a:p>
          <a:p>
            <a:pPr lvl="1"/>
            <a:r>
              <a:rPr lang="en-US" dirty="0">
                <a:solidFill>
                  <a:schemeClr val="bg1">
                    <a:lumMod val="65000"/>
                  </a:schemeClr>
                </a:solidFill>
              </a:rPr>
              <a:t>Can be used as a single-user tool or a system scheduler</a:t>
            </a:r>
          </a:p>
          <a:p>
            <a:r>
              <a:rPr lang="en-US" dirty="0">
                <a:solidFill>
                  <a:schemeClr val="bg1">
                    <a:lumMod val="65000"/>
                  </a:schemeClr>
                </a:solidFill>
              </a:rPr>
              <a:t>Portability</a:t>
            </a:r>
          </a:p>
          <a:p>
            <a:pPr lvl="1"/>
            <a:r>
              <a:rPr lang="en-US" dirty="0">
                <a:solidFill>
                  <a:schemeClr val="bg1">
                    <a:lumMod val="65000"/>
                  </a:schemeClr>
                </a:solidFill>
              </a:rPr>
              <a:t>Optimized for HPC and runs in Cloud and Grid settings too</a:t>
            </a:r>
          </a:p>
          <a:p>
            <a:pPr lvl="1"/>
            <a:r>
              <a:rPr lang="en-US" dirty="0">
                <a:solidFill>
                  <a:schemeClr val="bg1">
                    <a:lumMod val="65000"/>
                  </a:schemeClr>
                </a:solidFill>
              </a:rPr>
              <a:t>Runs on any set of Linux machines: only requires a list of IP addresses or PMI</a:t>
            </a:r>
          </a:p>
          <a:p>
            <a:pPr lvl="1"/>
            <a:endParaRPr lang="en-US" dirty="0"/>
          </a:p>
        </p:txBody>
      </p:sp>
      <p:sp>
        <p:nvSpPr>
          <p:cNvPr id="13" name="Title 12"/>
          <p:cNvSpPr>
            <a:spLocks noGrp="1"/>
          </p:cNvSpPr>
          <p:nvPr>
            <p:ph type="title"/>
          </p:nvPr>
        </p:nvSpPr>
        <p:spPr>
          <a:xfrm>
            <a:off x="609600" y="219514"/>
            <a:ext cx="9902289" cy="1008771"/>
          </a:xfrm>
        </p:spPr>
        <p:txBody>
          <a:bodyPr/>
          <a:lstStyle/>
          <a:p>
            <a:r>
              <a:rPr lang="en-US" dirty="0"/>
              <a:t>Why Flux?</a:t>
            </a:r>
            <a:endParaRPr lang="en-US" sz="2400" b="0" dirty="0"/>
          </a:p>
        </p:txBody>
      </p:sp>
    </p:spTree>
    <p:extLst>
      <p:ext uri="{BB962C8B-B14F-4D97-AF65-F5344CB8AC3E}">
        <p14:creationId xmlns:p14="http://schemas.microsoft.com/office/powerpoint/2010/main" val="320981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What is Flux?</a:t>
            </a:r>
          </a:p>
        </p:txBody>
      </p:sp>
      <p:sp>
        <p:nvSpPr>
          <p:cNvPr id="4" name="Content Placeholder 1">
            <a:extLst>
              <a:ext uri="{FF2B5EF4-FFF2-40B4-BE49-F238E27FC236}">
                <a16:creationId xmlns:a16="http://schemas.microsoft.com/office/drawing/2014/main" id="{6A2E709F-7900-144E-A13F-5C05A9F3EEA5}"/>
              </a:ext>
            </a:extLst>
          </p:cNvPr>
          <p:cNvSpPr txBox="1">
            <a:spLocks/>
          </p:cNvSpPr>
          <p:nvPr/>
        </p:nvSpPr>
        <p:spPr>
          <a:xfrm>
            <a:off x="609600" y="1441524"/>
            <a:ext cx="10972800" cy="4906889"/>
          </a:xfrm>
          <a:prstGeom prst="rect">
            <a:avLst/>
          </a:prstGeom>
        </p:spPr>
        <p:txBody>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dirty="0"/>
              <a:t>New Resource and Job Management Software (RJMS) developed here at LLNL</a:t>
            </a:r>
          </a:p>
          <a:p>
            <a:pPr defTabSz="914400"/>
            <a:r>
              <a:rPr lang="en-US" dirty="0"/>
              <a:t>A way to manage remote resources and execute tasks on them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F0B12-FC7D-1A4E-A235-502CA7896559}"/>
              </a:ext>
            </a:extLst>
          </p:cNvPr>
          <p:cNvSpPr>
            <a:spLocks noGrp="1"/>
          </p:cNvSpPr>
          <p:nvPr>
            <p:ph idx="1"/>
          </p:nvPr>
        </p:nvSpPr>
        <p:spPr>
          <a:xfrm>
            <a:off x="609600" y="1441524"/>
            <a:ext cx="5506942" cy="4906889"/>
          </a:xfrm>
        </p:spPr>
        <p:txBody>
          <a:bodyPr/>
          <a:lstStyle/>
          <a:p>
            <a:r>
              <a:rPr lang="en-US" dirty="0"/>
              <a:t>At the core of Flux is an overlay network</a:t>
            </a:r>
          </a:p>
          <a:p>
            <a:pPr lvl="1"/>
            <a:r>
              <a:rPr lang="en-US" dirty="0"/>
              <a:t>Built on top of </a:t>
            </a:r>
            <a:r>
              <a:rPr lang="en-US" dirty="0" err="1"/>
              <a:t>ZeroMQ</a:t>
            </a:r>
            <a:endParaRPr lang="en-US" dirty="0"/>
          </a:p>
          <a:p>
            <a:pPr lvl="1"/>
            <a:r>
              <a:rPr lang="en-US" dirty="0"/>
              <a:t>Supports RPCs, Pub/Sub, Push/Pull, </a:t>
            </a:r>
            <a:r>
              <a:rPr lang="en-US" dirty="0" err="1"/>
              <a:t>etc</a:t>
            </a:r>
            <a:endParaRPr lang="en-US" dirty="0"/>
          </a:p>
          <a:p>
            <a:r>
              <a:rPr lang="en-US" dirty="0"/>
              <a:t>Modules provide extended functionality (i.e., services)</a:t>
            </a:r>
          </a:p>
          <a:p>
            <a:pPr lvl="1"/>
            <a:r>
              <a:rPr lang="en-US" dirty="0"/>
              <a:t>User-built modules are loadable too</a:t>
            </a:r>
          </a:p>
          <a:p>
            <a:pPr lvl="1"/>
            <a:r>
              <a:rPr lang="en-US" dirty="0"/>
              <a:t>Some modules also support plugins</a:t>
            </a:r>
          </a:p>
          <a:p>
            <a:r>
              <a:rPr lang="en-US" dirty="0"/>
              <a:t>External tools and commands can access services</a:t>
            </a:r>
          </a:p>
          <a:p>
            <a:pPr lvl="1"/>
            <a:r>
              <a:rPr lang="en-US" dirty="0"/>
              <a:t>User authentication and roles supported</a:t>
            </a:r>
          </a:p>
        </p:txBody>
      </p:sp>
      <p:sp>
        <p:nvSpPr>
          <p:cNvPr id="3" name="Title 2">
            <a:extLst>
              <a:ext uri="{FF2B5EF4-FFF2-40B4-BE49-F238E27FC236}">
                <a16:creationId xmlns:a16="http://schemas.microsoft.com/office/drawing/2014/main" id="{5B9E7822-724B-9E44-899A-BC2BFD9ACE64}"/>
              </a:ext>
            </a:extLst>
          </p:cNvPr>
          <p:cNvSpPr>
            <a:spLocks noGrp="1"/>
          </p:cNvSpPr>
          <p:nvPr>
            <p:ph type="title"/>
          </p:nvPr>
        </p:nvSpPr>
        <p:spPr/>
        <p:txBody>
          <a:bodyPr/>
          <a:lstStyle/>
          <a:p>
            <a:r>
              <a:rPr lang="en-US" dirty="0"/>
              <a:t>Extensibility: Modular Design</a:t>
            </a:r>
          </a:p>
        </p:txBody>
      </p:sp>
      <p:grpSp>
        <p:nvGrpSpPr>
          <p:cNvPr id="56" name="Group 55">
            <a:extLst>
              <a:ext uri="{FF2B5EF4-FFF2-40B4-BE49-F238E27FC236}">
                <a16:creationId xmlns:a16="http://schemas.microsoft.com/office/drawing/2014/main" id="{29AEAA52-767E-CE41-B960-57813A2238C2}"/>
              </a:ext>
            </a:extLst>
          </p:cNvPr>
          <p:cNvGrpSpPr/>
          <p:nvPr/>
        </p:nvGrpSpPr>
        <p:grpSpPr>
          <a:xfrm>
            <a:off x="8524854" y="1336422"/>
            <a:ext cx="3554438" cy="3321953"/>
            <a:chOff x="7746233" y="3198279"/>
            <a:chExt cx="5170091" cy="4831931"/>
          </a:xfrm>
        </p:grpSpPr>
        <p:sp>
          <p:nvSpPr>
            <p:cNvPr id="57" name="Rounded Rectangle 56">
              <a:extLst>
                <a:ext uri="{FF2B5EF4-FFF2-40B4-BE49-F238E27FC236}">
                  <a16:creationId xmlns:a16="http://schemas.microsoft.com/office/drawing/2014/main" id="{19D67737-68AA-B648-9079-EB28B2680F98}"/>
                </a:ext>
              </a:extLst>
            </p:cNvPr>
            <p:cNvSpPr/>
            <p:nvPr/>
          </p:nvSpPr>
          <p:spPr>
            <a:xfrm>
              <a:off x="7746233" y="3898340"/>
              <a:ext cx="5170091" cy="4131870"/>
            </a:xfrm>
            <a:prstGeom prst="roundRec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63" dirty="0">
                <a:solidFill>
                  <a:schemeClr val="tx1"/>
                </a:solidFill>
              </a:endParaRPr>
            </a:p>
          </p:txBody>
        </p:sp>
        <p:sp>
          <p:nvSpPr>
            <p:cNvPr id="58" name="Rounded Rectangle 57">
              <a:extLst>
                <a:ext uri="{FF2B5EF4-FFF2-40B4-BE49-F238E27FC236}">
                  <a16:creationId xmlns:a16="http://schemas.microsoft.com/office/drawing/2014/main" id="{8642EBDF-48E1-9E4F-9420-7D95C7B04578}"/>
                </a:ext>
              </a:extLst>
            </p:cNvPr>
            <p:cNvSpPr/>
            <p:nvPr/>
          </p:nvSpPr>
          <p:spPr>
            <a:xfrm>
              <a:off x="8164003" y="4307006"/>
              <a:ext cx="4384463" cy="2911342"/>
            </a:xfrm>
            <a:prstGeom prst="roundRect">
              <a:avLst/>
            </a:prstGeo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63" dirty="0">
                <a:solidFill>
                  <a:schemeClr val="tx1"/>
                </a:solidFill>
              </a:endParaRPr>
            </a:p>
          </p:txBody>
        </p:sp>
        <p:sp>
          <p:nvSpPr>
            <p:cNvPr id="59" name="Rectangle 58">
              <a:extLst>
                <a:ext uri="{FF2B5EF4-FFF2-40B4-BE49-F238E27FC236}">
                  <a16:creationId xmlns:a16="http://schemas.microsoft.com/office/drawing/2014/main" id="{AB471FDA-F215-FE4C-ACF4-2334C5E126A9}"/>
                </a:ext>
              </a:extLst>
            </p:cNvPr>
            <p:cNvSpPr/>
            <p:nvPr/>
          </p:nvSpPr>
          <p:spPr>
            <a:xfrm>
              <a:off x="8539149" y="6567390"/>
              <a:ext cx="3670470" cy="519117"/>
            </a:xfrm>
            <a:prstGeom prst="rect">
              <a:avLst/>
            </a:prstGeom>
          </p:spPr>
          <p:txBody>
            <a:bodyPr wrap="none">
              <a:spAutoFit/>
            </a:bodyPr>
            <a:lstStyle/>
            <a:p>
              <a:pPr algn="ctr"/>
              <a:r>
                <a:rPr lang="en-US" sz="1719" b="1" dirty="0" err="1">
                  <a:latin typeface="Arial Narrow" charset="0"/>
                  <a:ea typeface="Arial Narrow" charset="0"/>
                  <a:cs typeface="Arial Narrow" charset="0"/>
                </a:rPr>
                <a:t>Msg</a:t>
              </a:r>
              <a:r>
                <a:rPr lang="en-US" sz="1719" b="1" dirty="0">
                  <a:latin typeface="Arial Narrow" charset="0"/>
                  <a:ea typeface="Arial Narrow" charset="0"/>
                  <a:cs typeface="Arial Narrow" charset="0"/>
                </a:rPr>
                <a:t> Idioms (RPC/Pub-Sub)</a:t>
              </a:r>
            </a:p>
          </p:txBody>
        </p:sp>
        <p:sp>
          <p:nvSpPr>
            <p:cNvPr id="60" name="Rounded Rectangle 59">
              <a:extLst>
                <a:ext uri="{FF2B5EF4-FFF2-40B4-BE49-F238E27FC236}">
                  <a16:creationId xmlns:a16="http://schemas.microsoft.com/office/drawing/2014/main" id="{1FB9BFD7-99A1-1D42-BDA5-5229A79993D7}"/>
                </a:ext>
              </a:extLst>
            </p:cNvPr>
            <p:cNvSpPr/>
            <p:nvPr/>
          </p:nvSpPr>
          <p:spPr>
            <a:xfrm>
              <a:off x="8483249" y="4853963"/>
              <a:ext cx="3754577" cy="1625910"/>
            </a:xfrm>
            <a:prstGeom prst="roundRect">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63" dirty="0">
                <a:solidFill>
                  <a:schemeClr val="tx1"/>
                </a:solidFill>
              </a:endParaRPr>
            </a:p>
          </p:txBody>
        </p:sp>
        <p:sp>
          <p:nvSpPr>
            <p:cNvPr id="61" name="Rectangle 60">
              <a:extLst>
                <a:ext uri="{FF2B5EF4-FFF2-40B4-BE49-F238E27FC236}">
                  <a16:creationId xmlns:a16="http://schemas.microsoft.com/office/drawing/2014/main" id="{1564263E-1F76-774D-8E68-7B95975FD426}"/>
                </a:ext>
              </a:extLst>
            </p:cNvPr>
            <p:cNvSpPr/>
            <p:nvPr/>
          </p:nvSpPr>
          <p:spPr>
            <a:xfrm>
              <a:off x="8661706" y="5214402"/>
              <a:ext cx="3356899" cy="996077"/>
            </a:xfrm>
            <a:prstGeom prst="rect">
              <a:avLst/>
            </a:prstGeom>
          </p:spPr>
          <p:txBody>
            <a:bodyPr wrap="square">
              <a:spAutoFit/>
            </a:bodyPr>
            <a:lstStyle/>
            <a:p>
              <a:pPr algn="ctr"/>
              <a:r>
                <a:rPr lang="en-US" sz="1925" b="1" dirty="0">
                  <a:latin typeface="Arial Narrow" charset="0"/>
                  <a:ea typeface="Arial Narrow" charset="0"/>
                  <a:cs typeface="Arial Narrow" charset="0"/>
                </a:rPr>
                <a:t>Overlay Networks  &amp; Routing</a:t>
              </a:r>
            </a:p>
          </p:txBody>
        </p:sp>
        <p:sp>
          <p:nvSpPr>
            <p:cNvPr id="62" name="Rectangle 61">
              <a:extLst>
                <a:ext uri="{FF2B5EF4-FFF2-40B4-BE49-F238E27FC236}">
                  <a16:creationId xmlns:a16="http://schemas.microsoft.com/office/drawing/2014/main" id="{B14D81A6-D613-B247-BDC4-09DFA1E6FD04}"/>
                </a:ext>
              </a:extLst>
            </p:cNvPr>
            <p:cNvSpPr/>
            <p:nvPr/>
          </p:nvSpPr>
          <p:spPr>
            <a:xfrm>
              <a:off x="8500392" y="7353956"/>
              <a:ext cx="3696118" cy="565190"/>
            </a:xfrm>
            <a:prstGeom prst="rect">
              <a:avLst/>
            </a:prstGeom>
          </p:spPr>
          <p:txBody>
            <a:bodyPr wrap="none">
              <a:spAutoFit/>
            </a:bodyPr>
            <a:lstStyle/>
            <a:p>
              <a:pPr algn="ctr"/>
              <a:r>
                <a:rPr lang="en-US" sz="1925" b="1" dirty="0" err="1">
                  <a:latin typeface="Arial Narrow" charset="0"/>
                  <a:ea typeface="Arial Narrow" charset="0"/>
                  <a:cs typeface="Arial Narrow" charset="0"/>
                </a:rPr>
                <a:t>Comms</a:t>
              </a:r>
              <a:r>
                <a:rPr lang="en-US" sz="1925" b="1" dirty="0">
                  <a:latin typeface="Arial Narrow" charset="0"/>
                  <a:ea typeface="Arial Narrow" charset="0"/>
                  <a:cs typeface="Arial Narrow" charset="0"/>
                </a:rPr>
                <a:t> Message Broker</a:t>
              </a:r>
            </a:p>
          </p:txBody>
        </p:sp>
        <p:sp>
          <p:nvSpPr>
            <p:cNvPr id="63" name="TextBox 62">
              <a:extLst>
                <a:ext uri="{FF2B5EF4-FFF2-40B4-BE49-F238E27FC236}">
                  <a16:creationId xmlns:a16="http://schemas.microsoft.com/office/drawing/2014/main" id="{816389E7-02E1-B948-85E7-332464BF1BFF}"/>
                </a:ext>
              </a:extLst>
            </p:cNvPr>
            <p:cNvSpPr txBox="1"/>
            <p:nvPr/>
          </p:nvSpPr>
          <p:spPr>
            <a:xfrm>
              <a:off x="7764720" y="3198279"/>
              <a:ext cx="5002865" cy="719172"/>
            </a:xfrm>
            <a:prstGeom prst="rect">
              <a:avLst/>
            </a:prstGeom>
            <a:noFill/>
          </p:spPr>
          <p:txBody>
            <a:bodyPr wrap="square" rtlCol="0">
              <a:spAutoFit/>
            </a:bodyPr>
            <a:lstStyle/>
            <a:p>
              <a:pPr algn="ctr"/>
              <a:r>
                <a:rPr lang="en-US" sz="2613" b="1" dirty="0">
                  <a:solidFill>
                    <a:sysClr val="windowText" lastClr="000000"/>
                  </a:solidFill>
                </a:rPr>
                <a:t>Flux Instance</a:t>
              </a:r>
            </a:p>
          </p:txBody>
        </p:sp>
      </p:grpSp>
      <p:grpSp>
        <p:nvGrpSpPr>
          <p:cNvPr id="64" name="Group 63">
            <a:extLst>
              <a:ext uri="{FF2B5EF4-FFF2-40B4-BE49-F238E27FC236}">
                <a16:creationId xmlns:a16="http://schemas.microsoft.com/office/drawing/2014/main" id="{2B422A48-AA3C-D542-9114-2BC71F3084B3}"/>
              </a:ext>
            </a:extLst>
          </p:cNvPr>
          <p:cNvGrpSpPr/>
          <p:nvPr/>
        </p:nvGrpSpPr>
        <p:grpSpPr>
          <a:xfrm>
            <a:off x="6224566" y="1441524"/>
            <a:ext cx="2415683" cy="4047194"/>
            <a:chOff x="4400355" y="3351157"/>
            <a:chExt cx="3513721" cy="5886827"/>
          </a:xfrm>
        </p:grpSpPr>
        <p:sp>
          <p:nvSpPr>
            <p:cNvPr id="65" name="Rounded Rectangle 64">
              <a:extLst>
                <a:ext uri="{FF2B5EF4-FFF2-40B4-BE49-F238E27FC236}">
                  <a16:creationId xmlns:a16="http://schemas.microsoft.com/office/drawing/2014/main" id="{3B86C99A-C435-E64A-88F4-149940BFD297}"/>
                </a:ext>
              </a:extLst>
            </p:cNvPr>
            <p:cNvSpPr/>
            <p:nvPr/>
          </p:nvSpPr>
          <p:spPr>
            <a:xfrm>
              <a:off x="4422390" y="3351157"/>
              <a:ext cx="3491686" cy="492730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38"/>
            </a:p>
          </p:txBody>
        </p:sp>
        <p:sp>
          <p:nvSpPr>
            <p:cNvPr id="66" name="Rounded Rectangle 65">
              <a:extLst>
                <a:ext uri="{FF2B5EF4-FFF2-40B4-BE49-F238E27FC236}">
                  <a16:creationId xmlns:a16="http://schemas.microsoft.com/office/drawing/2014/main" id="{16AD8179-245A-DF40-B076-D6AA4DD0B8BB}"/>
                </a:ext>
              </a:extLst>
            </p:cNvPr>
            <p:cNvSpPr/>
            <p:nvPr/>
          </p:nvSpPr>
          <p:spPr>
            <a:xfrm rot="16200000">
              <a:off x="5804585" y="6046812"/>
              <a:ext cx="760263" cy="3076377"/>
            </a:xfrm>
            <a:prstGeom prst="roundRect">
              <a:avLst/>
            </a:prstGeom>
            <a:solidFill>
              <a:schemeClr val="bg2">
                <a:lumMod val="9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63" dirty="0">
                <a:solidFill>
                  <a:schemeClr val="tx1"/>
                </a:solidFill>
              </a:endParaRPr>
            </a:p>
          </p:txBody>
        </p:sp>
        <p:sp>
          <p:nvSpPr>
            <p:cNvPr id="67" name="Rectangle 66">
              <a:extLst>
                <a:ext uri="{FF2B5EF4-FFF2-40B4-BE49-F238E27FC236}">
                  <a16:creationId xmlns:a16="http://schemas.microsoft.com/office/drawing/2014/main" id="{2EBBFD84-0A06-D042-BFA3-2453E990064D}"/>
                </a:ext>
              </a:extLst>
            </p:cNvPr>
            <p:cNvSpPr/>
            <p:nvPr/>
          </p:nvSpPr>
          <p:spPr>
            <a:xfrm>
              <a:off x="4611087" y="7331738"/>
              <a:ext cx="3080342" cy="565190"/>
            </a:xfrm>
            <a:prstGeom prst="rect">
              <a:avLst/>
            </a:prstGeom>
          </p:spPr>
          <p:txBody>
            <a:bodyPr wrap="square">
              <a:spAutoFit/>
            </a:bodyPr>
            <a:lstStyle/>
            <a:p>
              <a:pPr algn="ctr"/>
              <a:r>
                <a:rPr lang="en-US" sz="1925" b="1" dirty="0">
                  <a:latin typeface="Arial Narrow" charset="0"/>
                  <a:ea typeface="Arial Narrow" charset="0"/>
                  <a:cs typeface="Arial Narrow" charset="0"/>
                </a:rPr>
                <a:t>Sched Framework </a:t>
              </a:r>
            </a:p>
          </p:txBody>
        </p:sp>
        <p:grpSp>
          <p:nvGrpSpPr>
            <p:cNvPr id="68" name="Group 67">
              <a:extLst>
                <a:ext uri="{FF2B5EF4-FFF2-40B4-BE49-F238E27FC236}">
                  <a16:creationId xmlns:a16="http://schemas.microsoft.com/office/drawing/2014/main" id="{C37C481B-BE20-0E40-800B-3FCDB0CD35A4}"/>
                </a:ext>
              </a:extLst>
            </p:cNvPr>
            <p:cNvGrpSpPr/>
            <p:nvPr/>
          </p:nvGrpSpPr>
          <p:grpSpPr>
            <a:xfrm>
              <a:off x="4646526" y="6444793"/>
              <a:ext cx="3143153" cy="775354"/>
              <a:chOff x="18385127" y="12466100"/>
              <a:chExt cx="3143153" cy="775354"/>
            </a:xfrm>
          </p:grpSpPr>
          <p:sp>
            <p:nvSpPr>
              <p:cNvPr id="75" name="Rounded Rectangle 74">
                <a:extLst>
                  <a:ext uri="{FF2B5EF4-FFF2-40B4-BE49-F238E27FC236}">
                    <a16:creationId xmlns:a16="http://schemas.microsoft.com/office/drawing/2014/main" id="{9F617E57-58B2-AC47-94ED-389E2A26537D}"/>
                  </a:ext>
                </a:extLst>
              </p:cNvPr>
              <p:cNvSpPr/>
              <p:nvPr/>
            </p:nvSpPr>
            <p:spPr>
              <a:xfrm rot="16200000">
                <a:off x="19535639" y="11315588"/>
                <a:ext cx="775354" cy="3076377"/>
              </a:xfrm>
              <a:prstGeom prst="roundRect">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63" dirty="0">
                  <a:solidFill>
                    <a:schemeClr val="tx1"/>
                  </a:solidFill>
                </a:endParaRPr>
              </a:p>
            </p:txBody>
          </p:sp>
          <p:sp>
            <p:nvSpPr>
              <p:cNvPr id="76" name="Rectangle 75">
                <a:extLst>
                  <a:ext uri="{FF2B5EF4-FFF2-40B4-BE49-F238E27FC236}">
                    <a16:creationId xmlns:a16="http://schemas.microsoft.com/office/drawing/2014/main" id="{177E7849-6332-6B4F-9266-EE64ED7D6F6C}"/>
                  </a:ext>
                </a:extLst>
              </p:cNvPr>
              <p:cNvSpPr/>
              <p:nvPr/>
            </p:nvSpPr>
            <p:spPr>
              <a:xfrm>
                <a:off x="18469619" y="12582411"/>
                <a:ext cx="3058661" cy="565190"/>
              </a:xfrm>
              <a:prstGeom prst="rect">
                <a:avLst/>
              </a:prstGeom>
            </p:spPr>
            <p:txBody>
              <a:bodyPr wrap="square">
                <a:spAutoFit/>
              </a:bodyPr>
              <a:lstStyle/>
              <a:p>
                <a:r>
                  <a:rPr lang="en-US" sz="1925" b="1" dirty="0">
                    <a:solidFill>
                      <a:schemeClr val="bg1"/>
                    </a:solidFill>
                    <a:latin typeface="Arial Narrow" charset="0"/>
                    <a:ea typeface="Arial Narrow" charset="0"/>
                    <a:cs typeface="Arial Narrow" charset="0"/>
                  </a:rPr>
                  <a:t>Remote Execution</a:t>
                </a:r>
                <a:endParaRPr lang="en-US" sz="1925" b="1" dirty="0">
                  <a:solidFill>
                    <a:schemeClr val="bg1"/>
                  </a:solidFill>
                </a:endParaRPr>
              </a:p>
            </p:txBody>
          </p:sp>
        </p:grpSp>
        <p:sp>
          <p:nvSpPr>
            <p:cNvPr id="69" name="Rounded Rectangle 68">
              <a:extLst>
                <a:ext uri="{FF2B5EF4-FFF2-40B4-BE49-F238E27FC236}">
                  <a16:creationId xmlns:a16="http://schemas.microsoft.com/office/drawing/2014/main" id="{4C2B7ED5-0325-C64A-96BF-A28DBD28D397}"/>
                </a:ext>
              </a:extLst>
            </p:cNvPr>
            <p:cNvSpPr/>
            <p:nvPr/>
          </p:nvSpPr>
          <p:spPr>
            <a:xfrm>
              <a:off x="5386391" y="7835728"/>
              <a:ext cx="1536764" cy="1386375"/>
            </a:xfrm>
            <a:prstGeom prst="roundRect">
              <a:avLst/>
            </a:prstGeom>
            <a:blipFill>
              <a:blip r:embed="rId2"/>
              <a:tile tx="0" ty="0" sx="100000" sy="100000" flip="none" algn="tl"/>
            </a:bli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63" dirty="0">
                <a:solidFill>
                  <a:schemeClr val="tx1"/>
                </a:solidFill>
              </a:endParaRPr>
            </a:p>
          </p:txBody>
        </p:sp>
        <p:sp>
          <p:nvSpPr>
            <p:cNvPr id="70" name="Rectangle 69">
              <a:extLst>
                <a:ext uri="{FF2B5EF4-FFF2-40B4-BE49-F238E27FC236}">
                  <a16:creationId xmlns:a16="http://schemas.microsoft.com/office/drawing/2014/main" id="{69D213ED-1258-2544-91D5-3F06A635F5D3}"/>
                </a:ext>
              </a:extLst>
            </p:cNvPr>
            <p:cNvSpPr/>
            <p:nvPr/>
          </p:nvSpPr>
          <p:spPr>
            <a:xfrm rot="16200000">
              <a:off x="5549590" y="7936967"/>
              <a:ext cx="1175070" cy="1426964"/>
            </a:xfrm>
            <a:prstGeom prst="rect">
              <a:avLst/>
            </a:prstGeom>
          </p:spPr>
          <p:txBody>
            <a:bodyPr wrap="square">
              <a:spAutoFit/>
            </a:bodyPr>
            <a:lstStyle/>
            <a:p>
              <a:pPr algn="ctr"/>
              <a:r>
                <a:rPr lang="en-US" sz="1925" b="1" dirty="0">
                  <a:latin typeface="Arial Narrow" charset="0"/>
                  <a:ea typeface="Arial Narrow" charset="0"/>
                  <a:cs typeface="Arial Narrow" charset="0"/>
                </a:rPr>
                <a:t>Policy </a:t>
              </a:r>
            </a:p>
            <a:p>
              <a:pPr algn="ctr"/>
              <a:r>
                <a:rPr lang="en-US" sz="1925" b="1" dirty="0">
                  <a:latin typeface="Arial Narrow" charset="0"/>
                  <a:ea typeface="Arial Narrow" charset="0"/>
                  <a:cs typeface="Arial Narrow" charset="0"/>
                </a:rPr>
                <a:t>Plugin A</a:t>
              </a:r>
            </a:p>
          </p:txBody>
        </p:sp>
        <p:sp>
          <p:nvSpPr>
            <p:cNvPr id="71" name="TextBox 70">
              <a:extLst>
                <a:ext uri="{FF2B5EF4-FFF2-40B4-BE49-F238E27FC236}">
                  <a16:creationId xmlns:a16="http://schemas.microsoft.com/office/drawing/2014/main" id="{830ECCFE-986E-174C-80FA-38F101507805}"/>
                </a:ext>
              </a:extLst>
            </p:cNvPr>
            <p:cNvSpPr txBox="1"/>
            <p:nvPr/>
          </p:nvSpPr>
          <p:spPr>
            <a:xfrm>
              <a:off x="4400355" y="3473800"/>
              <a:ext cx="3480882" cy="626745"/>
            </a:xfrm>
            <a:prstGeom prst="rect">
              <a:avLst/>
            </a:prstGeom>
            <a:noFill/>
          </p:spPr>
          <p:txBody>
            <a:bodyPr wrap="square" rtlCol="0">
              <a:spAutoFit/>
            </a:bodyPr>
            <a:lstStyle/>
            <a:p>
              <a:pPr algn="ctr"/>
              <a:r>
                <a:rPr lang="en-US" sz="2200" b="1" dirty="0">
                  <a:solidFill>
                    <a:sysClr val="windowText" lastClr="000000"/>
                  </a:solidFill>
                </a:rPr>
                <a:t>Service Modules</a:t>
              </a:r>
            </a:p>
          </p:txBody>
        </p:sp>
        <p:sp>
          <p:nvSpPr>
            <p:cNvPr id="72" name="Rounded Rectangle 71">
              <a:extLst>
                <a:ext uri="{FF2B5EF4-FFF2-40B4-BE49-F238E27FC236}">
                  <a16:creationId xmlns:a16="http://schemas.microsoft.com/office/drawing/2014/main" id="{AE9BE6E5-D92C-FE4C-BEAE-99FE4BF7D0BC}"/>
                </a:ext>
              </a:extLst>
            </p:cNvPr>
            <p:cNvSpPr/>
            <p:nvPr/>
          </p:nvSpPr>
          <p:spPr>
            <a:xfrm>
              <a:off x="4646526" y="5666918"/>
              <a:ext cx="3076379" cy="753493"/>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5730" tIns="31433" rIns="62865" bIns="31433" numCol="1" spcCol="0" rtlCol="0" fromWordArt="0" anchor="ctr" anchorCtr="0" forceAA="0" compatLnSpc="1">
              <a:prstTxWarp prst="textNoShape">
                <a:avLst/>
              </a:prstTxWarp>
              <a:noAutofit/>
            </a:bodyPr>
            <a:lstStyle/>
            <a:p>
              <a:r>
                <a:rPr lang="en-US" sz="1925" b="1" dirty="0">
                  <a:solidFill>
                    <a:schemeClr val="bg1"/>
                  </a:solidFill>
                  <a:latin typeface="Arial" panose="020B0604020202020204" pitchFamily="34" charset="0"/>
                  <a:cs typeface="Arial" panose="020B0604020202020204" pitchFamily="34" charset="0"/>
                </a:rPr>
                <a:t>Resource</a:t>
              </a:r>
            </a:p>
          </p:txBody>
        </p:sp>
        <p:sp>
          <p:nvSpPr>
            <p:cNvPr id="73" name="Rounded Rectangle 72">
              <a:extLst>
                <a:ext uri="{FF2B5EF4-FFF2-40B4-BE49-F238E27FC236}">
                  <a16:creationId xmlns:a16="http://schemas.microsoft.com/office/drawing/2014/main" id="{3D8C467B-4ED8-F54F-9F8A-D38D75AEB26A}"/>
                </a:ext>
              </a:extLst>
            </p:cNvPr>
            <p:cNvSpPr/>
            <p:nvPr/>
          </p:nvSpPr>
          <p:spPr>
            <a:xfrm>
              <a:off x="4628807" y="4897707"/>
              <a:ext cx="3076379" cy="75349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5730" tIns="31433" rIns="62865" bIns="31433" numCol="1" spcCol="0" rtlCol="0" fromWordArt="0" anchor="ctr" anchorCtr="0" forceAA="0" compatLnSpc="1">
              <a:prstTxWarp prst="textNoShape">
                <a:avLst/>
              </a:prstTxWarp>
              <a:noAutofit/>
            </a:bodyPr>
            <a:lstStyle/>
            <a:p>
              <a:r>
                <a:rPr lang="en-US" sz="1925" b="1" dirty="0">
                  <a:solidFill>
                    <a:sysClr val="windowText" lastClr="000000"/>
                  </a:solidFill>
                  <a:latin typeface="Arial" panose="020B0604020202020204" pitchFamily="34" charset="0"/>
                  <a:cs typeface="Arial" panose="020B0604020202020204" pitchFamily="34" charset="0"/>
                </a:rPr>
                <a:t>Key-Value Store</a:t>
              </a:r>
            </a:p>
          </p:txBody>
        </p:sp>
        <p:sp>
          <p:nvSpPr>
            <p:cNvPr id="74" name="Rounded Rectangle 73">
              <a:extLst>
                <a:ext uri="{FF2B5EF4-FFF2-40B4-BE49-F238E27FC236}">
                  <a16:creationId xmlns:a16="http://schemas.microsoft.com/office/drawing/2014/main" id="{9DD5CC26-162C-2640-9600-00B7DCA72BF1}"/>
                </a:ext>
              </a:extLst>
            </p:cNvPr>
            <p:cNvSpPr/>
            <p:nvPr/>
          </p:nvSpPr>
          <p:spPr>
            <a:xfrm>
              <a:off x="4628807" y="4137631"/>
              <a:ext cx="3076379" cy="753493"/>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5730" tIns="31433" rIns="62865" bIns="31433" numCol="1" spcCol="0" rtlCol="0" fromWordArt="0" anchor="ctr" anchorCtr="0" forceAA="0" compatLnSpc="1">
              <a:prstTxWarp prst="textNoShape">
                <a:avLst/>
              </a:prstTxWarp>
              <a:noAutofit/>
            </a:bodyPr>
            <a:lstStyle/>
            <a:p>
              <a:r>
                <a:rPr lang="en-US" sz="1925" b="1" dirty="0">
                  <a:solidFill>
                    <a:sysClr val="windowText" lastClr="000000"/>
                  </a:solidFill>
                  <a:latin typeface="Arial" panose="020B0604020202020204" pitchFamily="34" charset="0"/>
                  <a:cs typeface="Arial" panose="020B0604020202020204" pitchFamily="34" charset="0"/>
                </a:rPr>
                <a:t>Heartbeat</a:t>
              </a:r>
            </a:p>
          </p:txBody>
        </p:sp>
      </p:grpSp>
      <p:grpSp>
        <p:nvGrpSpPr>
          <p:cNvPr id="77" name="Group 76">
            <a:extLst>
              <a:ext uri="{FF2B5EF4-FFF2-40B4-BE49-F238E27FC236}">
                <a16:creationId xmlns:a16="http://schemas.microsoft.com/office/drawing/2014/main" id="{E501EF91-7AF3-2D42-91DF-BE9254D0FD49}"/>
              </a:ext>
            </a:extLst>
          </p:cNvPr>
          <p:cNvGrpSpPr/>
          <p:nvPr/>
        </p:nvGrpSpPr>
        <p:grpSpPr>
          <a:xfrm>
            <a:off x="9497186" y="4548803"/>
            <a:ext cx="2406712" cy="1761591"/>
            <a:chOff x="9160536" y="7870840"/>
            <a:chExt cx="3500672" cy="2562314"/>
          </a:xfrm>
        </p:grpSpPr>
        <p:sp>
          <p:nvSpPr>
            <p:cNvPr id="78" name="Rounded Rectangle 77">
              <a:extLst>
                <a:ext uri="{FF2B5EF4-FFF2-40B4-BE49-F238E27FC236}">
                  <a16:creationId xmlns:a16="http://schemas.microsoft.com/office/drawing/2014/main" id="{2F4EDD05-9971-CA45-8004-3037ADD8FF5C}"/>
                </a:ext>
              </a:extLst>
            </p:cNvPr>
            <p:cNvSpPr/>
            <p:nvPr/>
          </p:nvSpPr>
          <p:spPr>
            <a:xfrm>
              <a:off x="9160536" y="7870840"/>
              <a:ext cx="3500672" cy="256231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865" tIns="31433" rIns="62865" bIns="31433" numCol="1" spcCol="0" rtlCol="0" fromWordArt="0" anchor="t" anchorCtr="0" forceAA="0" compatLnSpc="1">
              <a:prstTxWarp prst="textNoShape">
                <a:avLst/>
              </a:prstTxWarp>
              <a:noAutofit/>
            </a:bodyPr>
            <a:lstStyle/>
            <a:p>
              <a:pPr algn="ctr"/>
              <a:r>
                <a:rPr lang="en-US" sz="2475" b="1" dirty="0"/>
                <a:t>Commands</a:t>
              </a:r>
              <a:endParaRPr lang="en-US" sz="1925" b="1" dirty="0"/>
            </a:p>
          </p:txBody>
        </p:sp>
        <p:sp>
          <p:nvSpPr>
            <p:cNvPr id="79" name="Rounded Rectangle 78">
              <a:extLst>
                <a:ext uri="{FF2B5EF4-FFF2-40B4-BE49-F238E27FC236}">
                  <a16:creationId xmlns:a16="http://schemas.microsoft.com/office/drawing/2014/main" id="{B7679897-88F3-B241-90F2-40DA32ED97AB}"/>
                </a:ext>
              </a:extLst>
            </p:cNvPr>
            <p:cNvSpPr/>
            <p:nvPr/>
          </p:nvSpPr>
          <p:spPr>
            <a:xfrm>
              <a:off x="9344010" y="8676342"/>
              <a:ext cx="3076379" cy="75349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5730" tIns="31433" rIns="62865" bIns="31433" numCol="1" spcCol="0" rtlCol="0" fromWordArt="0" anchor="ctr" anchorCtr="0" forceAA="0" compatLnSpc="1">
              <a:prstTxWarp prst="textNoShape">
                <a:avLst/>
              </a:prstTxWarp>
              <a:noAutofit/>
            </a:bodyPr>
            <a:lstStyle/>
            <a:p>
              <a:r>
                <a:rPr lang="en-US" sz="1925" b="1" dirty="0">
                  <a:solidFill>
                    <a:sysClr val="windowText" lastClr="000000"/>
                  </a:solidFill>
                  <a:latin typeface="Arial" panose="020B0604020202020204" pitchFamily="34" charset="0"/>
                  <a:cs typeface="Arial" panose="020B0604020202020204" pitchFamily="34" charset="0"/>
                </a:rPr>
                <a:t>flux submit</a:t>
              </a:r>
            </a:p>
          </p:txBody>
        </p:sp>
        <p:sp>
          <p:nvSpPr>
            <p:cNvPr id="80" name="Rounded Rectangle 79">
              <a:extLst>
                <a:ext uri="{FF2B5EF4-FFF2-40B4-BE49-F238E27FC236}">
                  <a16:creationId xmlns:a16="http://schemas.microsoft.com/office/drawing/2014/main" id="{C60C9A78-C0B2-CB49-9ACC-E497D98FDAE3}"/>
                </a:ext>
              </a:extLst>
            </p:cNvPr>
            <p:cNvSpPr/>
            <p:nvPr/>
          </p:nvSpPr>
          <p:spPr>
            <a:xfrm>
              <a:off x="9344009" y="9478732"/>
              <a:ext cx="3076379" cy="753493"/>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5730" tIns="31433" rIns="62865" bIns="31433" numCol="1" spcCol="0" rtlCol="0" fromWordArt="0" anchor="ctr" anchorCtr="0" forceAA="0" compatLnSpc="1">
              <a:prstTxWarp prst="textNoShape">
                <a:avLst/>
              </a:prstTxWarp>
              <a:noAutofit/>
            </a:bodyPr>
            <a:lstStyle/>
            <a:p>
              <a:r>
                <a:rPr lang="en-US" sz="1925" b="1" dirty="0">
                  <a:solidFill>
                    <a:schemeClr val="bg1"/>
                  </a:solidFill>
                  <a:latin typeface="Arial" panose="020B0604020202020204" pitchFamily="34" charset="0"/>
                  <a:cs typeface="Arial" panose="020B0604020202020204" pitchFamily="34" charset="0"/>
                </a:rPr>
                <a:t>flux-capacitor</a:t>
              </a:r>
            </a:p>
          </p:txBody>
        </p:sp>
      </p:grpSp>
    </p:spTree>
    <p:extLst>
      <p:ext uri="{BB962C8B-B14F-4D97-AF65-F5344CB8AC3E}">
        <p14:creationId xmlns:p14="http://schemas.microsoft.com/office/powerpoint/2010/main" val="72613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0E21AB-6301-A74B-8A8E-7F15D13147C8}"/>
              </a:ext>
            </a:extLst>
          </p:cNvPr>
          <p:cNvSpPr>
            <a:spLocks noGrp="1"/>
          </p:cNvSpPr>
          <p:nvPr>
            <p:ph idx="1"/>
          </p:nvPr>
        </p:nvSpPr>
        <p:spPr/>
        <p:txBody>
          <a:bodyPr>
            <a:normAutofit/>
          </a:bodyPr>
          <a:lstStyle/>
          <a:p>
            <a:r>
              <a:rPr lang="en-US" dirty="0"/>
              <a:t>Register a new service “</a:t>
            </a:r>
            <a:r>
              <a:rPr lang="en-US" dirty="0" err="1"/>
              <a:t>pymod.new_job</a:t>
            </a:r>
            <a:r>
              <a:rPr lang="en-US" dirty="0"/>
              <a:t>” that ingests jobs and responds with a Job ID</a:t>
            </a:r>
          </a:p>
          <a:p>
            <a:endParaRPr lang="en-US" dirty="0"/>
          </a:p>
          <a:p>
            <a:endParaRPr lang="en-US" dirty="0"/>
          </a:p>
          <a:p>
            <a:endParaRPr lang="en-US" dirty="0"/>
          </a:p>
          <a:p>
            <a:endParaRPr lang="en-US" dirty="0"/>
          </a:p>
          <a:p>
            <a:endParaRPr lang="en-US" dirty="0"/>
          </a:p>
          <a:p>
            <a:endParaRPr lang="en-US" dirty="0"/>
          </a:p>
          <a:p>
            <a:r>
              <a:rPr lang="en-US" dirty="0"/>
              <a:t>Load using </a:t>
            </a:r>
            <a:r>
              <a:rPr lang="en-US" dirty="0">
                <a:latin typeface="Consolas" panose="020B0609020204030204" pitchFamily="49" charset="0"/>
                <a:cs typeface="Consolas" panose="020B0609020204030204" pitchFamily="49" charset="0"/>
              </a:rPr>
              <a:t>flux module load </a:t>
            </a:r>
            <a:r>
              <a:rPr lang="en-US" dirty="0" err="1">
                <a:latin typeface="Consolas" panose="020B0609020204030204" pitchFamily="49" charset="0"/>
                <a:cs typeface="Consolas" panose="020B0609020204030204" pitchFamily="49" charset="0"/>
              </a:rPr>
              <a:t>pymod</a:t>
            </a:r>
            <a:r>
              <a:rPr lang="en-US" dirty="0">
                <a:latin typeface="Consolas" panose="020B0609020204030204" pitchFamily="49" charset="0"/>
                <a:cs typeface="Consolas" panose="020B0609020204030204" pitchFamily="49" charset="0"/>
              </a:rPr>
              <a:t> --module=path/to/</a:t>
            </a:r>
            <a:r>
              <a:rPr lang="en-US" dirty="0" err="1">
                <a:latin typeface="Consolas" panose="020B0609020204030204" pitchFamily="49" charset="0"/>
                <a:cs typeface="Consolas" panose="020B0609020204030204" pitchFamily="49" charset="0"/>
              </a:rPr>
              <a:t>file.py</a:t>
            </a:r>
            <a:endParaRPr lang="en-US" dirty="0">
              <a:latin typeface="Consolas" panose="020B0609020204030204" pitchFamily="49" charset="0"/>
              <a:cs typeface="Consolas" panose="020B0609020204030204" pitchFamily="49" charset="0"/>
            </a:endParaRPr>
          </a:p>
        </p:txBody>
      </p:sp>
      <p:sp>
        <p:nvSpPr>
          <p:cNvPr id="3" name="Title 2">
            <a:extLst>
              <a:ext uri="{FF2B5EF4-FFF2-40B4-BE49-F238E27FC236}">
                <a16:creationId xmlns:a16="http://schemas.microsoft.com/office/drawing/2014/main" id="{834F4F15-59E1-B544-A036-6D307DF7DC32}"/>
              </a:ext>
            </a:extLst>
          </p:cNvPr>
          <p:cNvSpPr>
            <a:spLocks noGrp="1"/>
          </p:cNvSpPr>
          <p:nvPr>
            <p:ph type="title"/>
          </p:nvPr>
        </p:nvSpPr>
        <p:spPr/>
        <p:txBody>
          <a:bodyPr/>
          <a:lstStyle/>
          <a:p>
            <a:r>
              <a:rPr lang="en-US" dirty="0"/>
              <a:t>Extensibility: Creating Your Own Module</a:t>
            </a:r>
          </a:p>
        </p:txBody>
      </p:sp>
      <p:sp>
        <p:nvSpPr>
          <p:cNvPr id="4" name="Rectangle 3">
            <a:extLst>
              <a:ext uri="{FF2B5EF4-FFF2-40B4-BE49-F238E27FC236}">
                <a16:creationId xmlns:a16="http://schemas.microsoft.com/office/drawing/2014/main" id="{12A4FFE9-449A-A643-99ED-92AD9B9FBDC4}"/>
              </a:ext>
            </a:extLst>
          </p:cNvPr>
          <p:cNvSpPr/>
          <p:nvPr/>
        </p:nvSpPr>
        <p:spPr>
          <a:xfrm>
            <a:off x="920816" y="1907906"/>
            <a:ext cx="7257449" cy="3539430"/>
          </a:xfrm>
          <a:prstGeom prst="rect">
            <a:avLst/>
          </a:prstGeom>
          <a:solidFill>
            <a:schemeClr val="bg1"/>
          </a:solidFill>
          <a:ln>
            <a:solidFill>
              <a:schemeClr val="tx1"/>
            </a:solidFill>
          </a:ln>
        </p:spPr>
        <p:txBody>
          <a:bodyPr wrap="square">
            <a:spAutoFit/>
          </a:bodyPr>
          <a:lstStyle/>
          <a:p>
            <a:r>
              <a:rPr lang="en-US" sz="1600" dirty="0">
                <a:latin typeface="Consolas" panose="020B0609020204030204" pitchFamily="49" charset="0"/>
                <a:cs typeface="Consolas" panose="020B0609020204030204" pitchFamily="49" charset="0"/>
              </a:rPr>
              <a:t>import </a:t>
            </a:r>
            <a:r>
              <a:rPr lang="en-US" sz="1600" dirty="0" err="1">
                <a:latin typeface="Consolas" panose="020B0609020204030204" pitchFamily="49" charset="0"/>
                <a:cs typeface="Consolas" panose="020B0609020204030204" pitchFamily="49" charset="0"/>
              </a:rPr>
              <a:t>itertools</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json</a:t>
            </a:r>
            <a:r>
              <a:rPr lang="en-US" sz="1600" dirty="0">
                <a:latin typeface="Consolas" panose="020B0609020204030204" pitchFamily="49" charset="0"/>
                <a:cs typeface="Consolas" panose="020B0609020204030204" pitchFamily="49" charset="0"/>
              </a:rPr>
              <a:t>, flux</a:t>
            </a:r>
          </a:p>
          <a:p>
            <a:endParaRPr lang="en-US"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def </a:t>
            </a:r>
            <a:r>
              <a:rPr lang="en-US" sz="1600" dirty="0" err="1">
                <a:latin typeface="Consolas" panose="020B0609020204030204" pitchFamily="49" charset="0"/>
                <a:cs typeface="Consolas" panose="020B0609020204030204" pitchFamily="49" charset="0"/>
              </a:rPr>
              <a:t>handle_new_job</a:t>
            </a:r>
            <a:r>
              <a:rPr lang="en-US" sz="1600" dirty="0">
                <a:latin typeface="Consolas" panose="020B0609020204030204" pitchFamily="49" charset="0"/>
                <a:cs typeface="Consolas" panose="020B0609020204030204" pitchFamily="49" charset="0"/>
              </a:rPr>
              <a:t>(f, </a:t>
            </a:r>
            <a:r>
              <a:rPr lang="en-US" sz="1600" dirty="0" err="1">
                <a:latin typeface="Consolas" panose="020B0609020204030204" pitchFamily="49" charset="0"/>
                <a:cs typeface="Consolas" panose="020B0609020204030204" pitchFamily="49" charset="0"/>
              </a:rPr>
              <a:t>typemask</a:t>
            </a:r>
            <a:r>
              <a:rPr lang="en-US" sz="1600" dirty="0">
                <a:latin typeface="Consolas" panose="020B0609020204030204" pitchFamily="49" charset="0"/>
                <a:cs typeface="Consolas" panose="020B0609020204030204" pitchFamily="49" charset="0"/>
              </a:rPr>
              <a:t>, message, </a:t>
            </a:r>
            <a:r>
              <a:rPr lang="en-US" sz="1600" dirty="0" err="1">
                <a:latin typeface="Consolas" panose="020B0609020204030204" pitchFamily="49" charset="0"/>
                <a:cs typeface="Consolas" panose="020B0609020204030204" pitchFamily="49" charset="0"/>
              </a:rPr>
              <a:t>arg</a:t>
            </a:r>
            <a:r>
              <a:rPr lang="en-US" sz="1600" dirty="0">
                <a:latin typeface="Consolas" panose="020B0609020204030204" pitchFamily="49" charset="0"/>
                <a:cs typeface="Consolas" panose="020B0609020204030204" pitchFamily="49" charset="0"/>
              </a:rPr>
              <a:t>):</a:t>
            </a:r>
          </a:p>
          <a:p>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job_queue</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job_ids</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arg</a:t>
            </a:r>
            <a:endParaRPr lang="en-US"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job_queue.append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message.payload</a:t>
            </a:r>
            <a:r>
              <a:rPr lang="en-US" sz="1600" dirty="0">
                <a:latin typeface="Consolas" panose="020B0609020204030204" pitchFamily="49" charset="0"/>
                <a:cs typeface="Consolas" panose="020B0609020204030204" pitchFamily="49" charset="0"/>
              </a:rPr>
              <a:t>)</a:t>
            </a:r>
          </a:p>
          <a:p>
            <a:r>
              <a:rPr lang="en-US" sz="1600" dirty="0">
                <a:latin typeface="Consolas" panose="020B0609020204030204" pitchFamily="49" charset="0"/>
                <a:cs typeface="Consolas" panose="020B0609020204030204" pitchFamily="49" charset="0"/>
              </a:rPr>
              <a:t>	response = {‘</a:t>
            </a:r>
            <a:r>
              <a:rPr lang="en-US" sz="1600" dirty="0" err="1">
                <a:latin typeface="Consolas" panose="020B0609020204030204" pitchFamily="49" charset="0"/>
                <a:cs typeface="Consolas" panose="020B0609020204030204" pitchFamily="49" charset="0"/>
              </a:rPr>
              <a:t>jobid</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job_ids.next</a:t>
            </a:r>
            <a:r>
              <a:rPr lang="en-US" sz="1600" dirty="0">
                <a:latin typeface="Consolas" panose="020B0609020204030204" pitchFamily="49" charset="0"/>
                <a:cs typeface="Consolas" panose="020B0609020204030204" pitchFamily="49" charset="0"/>
              </a:rPr>
              <a:t>()}</a:t>
            </a:r>
          </a:p>
          <a:p>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f.respond</a:t>
            </a:r>
            <a:r>
              <a:rPr lang="en-US" sz="1600" dirty="0">
                <a:latin typeface="Consolas" panose="020B0609020204030204" pitchFamily="49" charset="0"/>
                <a:cs typeface="Consolas" panose="020B0609020204030204" pitchFamily="49" charset="0"/>
              </a:rPr>
              <a:t>(message, 0, </a:t>
            </a:r>
            <a:r>
              <a:rPr lang="en-US" sz="1600" dirty="0" err="1">
                <a:latin typeface="Consolas" panose="020B0609020204030204" pitchFamily="49" charset="0"/>
                <a:cs typeface="Consolas" panose="020B0609020204030204" pitchFamily="49" charset="0"/>
              </a:rPr>
              <a:t>json.dumps</a:t>
            </a:r>
            <a:r>
              <a:rPr lang="en-US" sz="1600" dirty="0">
                <a:latin typeface="Consolas" panose="020B0609020204030204" pitchFamily="49" charset="0"/>
                <a:cs typeface="Consolas" panose="020B0609020204030204" pitchFamily="49" charset="0"/>
              </a:rPr>
              <a:t>(response))</a:t>
            </a:r>
          </a:p>
          <a:p>
            <a:endParaRPr lang="en-US"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def </a:t>
            </a:r>
            <a:r>
              <a:rPr lang="en-US" sz="1600" dirty="0" err="1">
                <a:latin typeface="Consolas" panose="020B0609020204030204" pitchFamily="49" charset="0"/>
                <a:cs typeface="Consolas" panose="020B0609020204030204" pitchFamily="49" charset="0"/>
              </a:rPr>
              <a:t>mod_main</a:t>
            </a:r>
            <a:r>
              <a:rPr lang="en-US" sz="1600" dirty="0">
                <a:latin typeface="Consolas" panose="020B0609020204030204" pitchFamily="49" charset="0"/>
                <a:cs typeface="Consolas" panose="020B0609020204030204" pitchFamily="49" charset="0"/>
              </a:rPr>
              <a:t>(f, *</a:t>
            </a:r>
            <a:r>
              <a:rPr lang="en-US" sz="1600" dirty="0" err="1">
                <a:latin typeface="Consolas" panose="020B0609020204030204" pitchFamily="49" charset="0"/>
                <a:cs typeface="Consolas" panose="020B0609020204030204" pitchFamily="49" charset="0"/>
              </a:rPr>
              <a:t>argv</a:t>
            </a:r>
            <a:r>
              <a:rPr lang="en-US" sz="1600" dirty="0">
                <a:latin typeface="Consolas" panose="020B0609020204030204" pitchFamily="49" charset="0"/>
                <a:cs typeface="Consolas" panose="020B0609020204030204" pitchFamily="49" charset="0"/>
              </a:rPr>
              <a:t>):</a:t>
            </a:r>
          </a:p>
          <a:p>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f.msg_watcher_create</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flux.FLUX_MSGTYPE_REQUEST</a:t>
            </a:r>
            <a:r>
              <a:rPr lang="en-US" sz="1600" dirty="0">
                <a:latin typeface="Consolas" panose="020B0609020204030204" pitchFamily="49" charset="0"/>
                <a:cs typeface="Consolas" panose="020B0609020204030204" pitchFamily="49" charset="0"/>
              </a:rPr>
              <a:t>,</a:t>
            </a:r>
          </a:p>
          <a:p>
            <a:r>
              <a:rPr lang="en-US" sz="1600" dirty="0">
                <a:latin typeface="Consolas" panose="020B0609020204030204" pitchFamily="49" charset="0"/>
                <a:cs typeface="Consolas" panose="020B0609020204030204" pitchFamily="49" charset="0"/>
              </a:rPr>
              <a:t>                         handle_new_job</a:t>
            </a:r>
            <a:r>
              <a:rPr lang="en-US" sz="1600" b="1" dirty="0">
                <a:latin typeface="Consolas" panose="020B0609020204030204" pitchFamily="49" charset="0"/>
                <a:cs typeface="Consolas" panose="020B0609020204030204" pitchFamily="49" charset="0"/>
              </a:rPr>
              <a:t>,"</a:t>
            </a:r>
            <a:r>
              <a:rPr lang="en-US" sz="1600" b="1" dirty="0" err="1">
                <a:latin typeface="Consolas" panose="020B0609020204030204" pitchFamily="49" charset="0"/>
                <a:cs typeface="Consolas" panose="020B0609020204030204" pitchFamily="49" charset="0"/>
              </a:rPr>
              <a:t>pymod.new_job</a:t>
            </a:r>
            <a:r>
              <a:rPr lang="en-US" sz="1600" b="1" dirty="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args</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itertools.count</a:t>
            </a:r>
            <a:r>
              <a:rPr lang="en-US" sz="1600" dirty="0">
                <a:latin typeface="Consolas" panose="020B0609020204030204" pitchFamily="49" charset="0"/>
                <a:cs typeface="Consolas" panose="020B0609020204030204" pitchFamily="49" charset="0"/>
              </a:rPr>
              <a:t>(0))).start()</a:t>
            </a:r>
          </a:p>
          <a:p>
            <a:r>
              <a:rPr lang="en-US" sz="1600" dirty="0">
                <a:latin typeface="Consolas" panose="020B0609020204030204" pitchFamily="49" charset="0"/>
                <a:cs typeface="Consolas" panose="020B0609020204030204" pitchFamily="49" charset="0"/>
              </a:rPr>
              <a:t> </a:t>
            </a:r>
          </a:p>
          <a:p>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f.reactor_run</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f.get_reactor</a:t>
            </a:r>
            <a:r>
              <a:rPr lang="en-US" sz="1600" dirty="0">
                <a:latin typeface="Consolas" panose="020B0609020204030204" pitchFamily="49" charset="0"/>
                <a:cs typeface="Consolas" panose="020B0609020204030204" pitchFamily="49" charset="0"/>
              </a:rPr>
              <a:t>(), 0)</a:t>
            </a:r>
          </a:p>
        </p:txBody>
      </p:sp>
    </p:spTree>
    <p:extLst>
      <p:ext uri="{BB962C8B-B14F-4D97-AF65-F5344CB8AC3E}">
        <p14:creationId xmlns:p14="http://schemas.microsoft.com/office/powerpoint/2010/main" val="291378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hn1\Desktop\B_Tree_4Layer_BW.jpg">
            <a:extLst>
              <a:ext uri="{FF2B5EF4-FFF2-40B4-BE49-F238E27FC236}">
                <a16:creationId xmlns:a16="http://schemas.microsoft.com/office/drawing/2014/main" id="{CEF76067-1954-D046-B565-343A70007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321" y="1557644"/>
            <a:ext cx="4778551" cy="397262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533F0B12-FC7D-1A4E-A235-502CA7896559}"/>
              </a:ext>
            </a:extLst>
          </p:cNvPr>
          <p:cNvSpPr>
            <a:spLocks noGrp="1"/>
          </p:cNvSpPr>
          <p:nvPr>
            <p:ph idx="1"/>
          </p:nvPr>
        </p:nvSpPr>
        <p:spPr/>
        <p:txBody>
          <a:bodyPr>
            <a:normAutofit/>
          </a:bodyPr>
          <a:lstStyle/>
          <a:p>
            <a:r>
              <a:rPr lang="en-US" dirty="0"/>
              <a:t>Connect to a running flux instance</a:t>
            </a:r>
          </a:p>
          <a:p>
            <a:pPr lvl="1"/>
            <a:r>
              <a:rPr lang="en-US" dirty="0">
                <a:latin typeface="Consolas" panose="020B0609020204030204" pitchFamily="49" charset="0"/>
                <a:cs typeface="Consolas" panose="020B0609020204030204" pitchFamily="49" charset="0"/>
              </a:rPr>
              <a:t>f = </a:t>
            </a:r>
            <a:r>
              <a:rPr lang="en-US" dirty="0" err="1">
                <a:latin typeface="Consolas" panose="020B0609020204030204" pitchFamily="49" charset="0"/>
                <a:cs typeface="Consolas" panose="020B0609020204030204" pitchFamily="49" charset="0"/>
              </a:rPr>
              <a:t>flux.Flux</a:t>
            </a:r>
            <a:r>
              <a:rPr lang="en-US" dirty="0">
                <a:latin typeface="Consolas" panose="020B0609020204030204" pitchFamily="49" charset="0"/>
                <a:cs typeface="Consolas" panose="020B0609020204030204" pitchFamily="49" charset="0"/>
              </a:rPr>
              <a:t>()</a:t>
            </a:r>
            <a:endParaRPr lang="en-US" dirty="0"/>
          </a:p>
          <a:p>
            <a:r>
              <a:rPr lang="en-US" dirty="0"/>
              <a:t>Send an RPC to a service and receive a response</a:t>
            </a:r>
          </a:p>
          <a:p>
            <a:pPr lvl="1"/>
            <a:r>
              <a:rPr lang="en-US" dirty="0" err="1">
                <a:latin typeface="Consolas" panose="020B0609020204030204" pitchFamily="49" charset="0"/>
                <a:cs typeface="Consolas" panose="020B0609020204030204" pitchFamily="49" charset="0"/>
              </a:rPr>
              <a:t>resp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f.rpc_send</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pymod.new_job</a:t>
            </a:r>
            <a:r>
              <a:rPr lang="en-US" dirty="0">
                <a:latin typeface="Consolas" panose="020B0609020204030204" pitchFamily="49" charset="0"/>
                <a:cs typeface="Consolas" panose="020B0609020204030204" pitchFamily="49" charset="0"/>
              </a:rPr>
              <a:t>", payload)</a:t>
            </a:r>
            <a:br>
              <a:rPr lang="en-US" dirty="0">
                <a:latin typeface="Consolas" panose="020B0609020204030204" pitchFamily="49" charset="0"/>
                <a:cs typeface="Consolas" panose="020B0609020204030204" pitchFamily="49" charset="0"/>
              </a:rPr>
            </a:br>
            <a:r>
              <a:rPr lang="en-US" dirty="0" err="1">
                <a:latin typeface="Consolas" panose="020B0609020204030204" pitchFamily="49" charset="0"/>
                <a:cs typeface="Consolas" panose="020B0609020204030204" pitchFamily="49" charset="0"/>
              </a:rPr>
              <a:t>jobid</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json.loads</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resp</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jobid</a:t>
            </a:r>
            <a:r>
              <a:rPr lang="en-US" dirty="0">
                <a:latin typeface="Consolas" panose="020B0609020204030204" pitchFamily="49" charset="0"/>
                <a:cs typeface="Consolas" panose="020B0609020204030204" pitchFamily="49" charset="0"/>
              </a:rPr>
              <a:t>’]</a:t>
            </a:r>
          </a:p>
          <a:p>
            <a:r>
              <a:rPr lang="en-US" dirty="0"/>
              <a:t>Subscribe to and publish an event</a:t>
            </a:r>
          </a:p>
          <a:p>
            <a:pPr lvl="1"/>
            <a:r>
              <a:rPr lang="en-US" dirty="0" err="1">
                <a:latin typeface="Consolas" panose="020B0609020204030204" pitchFamily="49" charset="0"/>
                <a:cs typeface="Consolas" panose="020B0609020204030204" pitchFamily="49" charset="0"/>
              </a:rPr>
              <a:t>f.event_subscribe</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node_down</a:t>
            </a:r>
            <a:r>
              <a:rPr lang="en-US" dirty="0">
                <a:latin typeface="Consolas" panose="020B0609020204030204" pitchFamily="49" charset="0"/>
                <a:cs typeface="Consolas" panose="020B0609020204030204" pitchFamily="49" charset="0"/>
              </a:rPr>
              <a:t>”)</a:t>
            </a:r>
            <a:br>
              <a:rPr lang="en-US" dirty="0">
                <a:latin typeface="Consolas" panose="020B0609020204030204" pitchFamily="49" charset="0"/>
                <a:cs typeface="Consolas" panose="020B0609020204030204" pitchFamily="49" charset="0"/>
              </a:rPr>
            </a:br>
            <a:r>
              <a:rPr lang="en-US" dirty="0" err="1">
                <a:latin typeface="Consolas" panose="020B0609020204030204" pitchFamily="49" charset="0"/>
                <a:cs typeface="Consolas" panose="020B0609020204030204" pitchFamily="49" charset="0"/>
              </a:rPr>
              <a:t>f.msg_watcher_create</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node_down_cb</a:t>
            </a:r>
            <a:r>
              <a:rPr lang="en-US" dirty="0">
                <a:latin typeface="Consolas" panose="020B0609020204030204" pitchFamily="49" charset="0"/>
                <a:cs typeface="Consolas" panose="020B0609020204030204" pitchFamily="49" charset="0"/>
              </a:rPr>
              <a:t>,</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raw.FLUX_MSGTYPE_EVENT</a:t>
            </a:r>
            <a:r>
              <a:rPr lang="en-US" dirty="0">
                <a:latin typeface="Consolas" panose="020B0609020204030204" pitchFamily="49" charset="0"/>
                <a:cs typeface="Consolas" panose="020B0609020204030204" pitchFamily="49" charset="0"/>
              </a:rPr>
              <a:t>,</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node_down</a:t>
            </a:r>
            <a:r>
              <a:rPr lang="en-US" dirty="0">
                <a:latin typeface="Consolas" panose="020B0609020204030204" pitchFamily="49" charset="0"/>
                <a:cs typeface="Consolas" panose="020B0609020204030204" pitchFamily="49" charset="0"/>
              </a:rPr>
              <a:t>”).start()</a:t>
            </a:r>
          </a:p>
          <a:p>
            <a:pPr lvl="1"/>
            <a:r>
              <a:rPr lang="en-US" dirty="0" err="1">
                <a:latin typeface="Consolas" panose="020B0609020204030204" pitchFamily="49" charset="0"/>
                <a:cs typeface="Consolas" panose="020B0609020204030204" pitchFamily="49" charset="0"/>
              </a:rPr>
              <a:t>f.event_send</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node_down</a:t>
            </a:r>
            <a:r>
              <a:rPr lang="en-US" dirty="0">
                <a:latin typeface="Consolas" panose="020B0609020204030204" pitchFamily="49" charset="0"/>
                <a:cs typeface="Consolas" panose="020B0609020204030204" pitchFamily="49" charset="0"/>
              </a:rPr>
              <a:t>”)</a:t>
            </a:r>
          </a:p>
        </p:txBody>
      </p:sp>
      <p:sp>
        <p:nvSpPr>
          <p:cNvPr id="3" name="Title 2">
            <a:extLst>
              <a:ext uri="{FF2B5EF4-FFF2-40B4-BE49-F238E27FC236}">
                <a16:creationId xmlns:a16="http://schemas.microsoft.com/office/drawing/2014/main" id="{5B9E7822-724B-9E44-899A-BC2BFD9ACE64}"/>
              </a:ext>
            </a:extLst>
          </p:cNvPr>
          <p:cNvSpPr>
            <a:spLocks noGrp="1"/>
          </p:cNvSpPr>
          <p:nvPr>
            <p:ph type="title"/>
          </p:nvPr>
        </p:nvSpPr>
        <p:spPr/>
        <p:txBody>
          <a:bodyPr/>
          <a:lstStyle/>
          <a:p>
            <a:r>
              <a:rPr lang="en-US" dirty="0"/>
              <a:t>Extensibility: Flux’s Communication Overlay</a:t>
            </a:r>
          </a:p>
        </p:txBody>
      </p:sp>
    </p:spTree>
    <p:extLst>
      <p:ext uri="{BB962C8B-B14F-4D97-AF65-F5344CB8AC3E}">
        <p14:creationId xmlns:p14="http://schemas.microsoft.com/office/powerpoint/2010/main" val="265898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3C2E40-24A5-2B4C-959F-E323CB16A2DA}"/>
              </a:ext>
            </a:extLst>
          </p:cNvPr>
          <p:cNvSpPr>
            <a:spLocks noGrp="1"/>
          </p:cNvSpPr>
          <p:nvPr>
            <p:ph idx="1"/>
          </p:nvPr>
        </p:nvSpPr>
        <p:spPr/>
        <p:txBody>
          <a:bodyPr>
            <a:normAutofit lnSpcReduction="10000"/>
          </a:bodyPr>
          <a:lstStyle/>
          <a:p>
            <a:r>
              <a:rPr lang="en-US" dirty="0"/>
              <a:t>Common, built-in scheduler plugins:</a:t>
            </a:r>
          </a:p>
          <a:p>
            <a:pPr lvl="1"/>
            <a:r>
              <a:rPr lang="en-US" dirty="0"/>
              <a:t>First-come First-Served (FCFS)</a:t>
            </a:r>
          </a:p>
          <a:p>
            <a:pPr lvl="1"/>
            <a:r>
              <a:rPr lang="en-US" dirty="0"/>
              <a:t>Backfilling</a:t>
            </a:r>
          </a:p>
          <a:p>
            <a:pPr lvl="2"/>
            <a:r>
              <a:rPr lang="en-US" dirty="0"/>
              <a:t>Conservative</a:t>
            </a:r>
          </a:p>
          <a:p>
            <a:pPr lvl="2"/>
            <a:r>
              <a:rPr lang="en-US" dirty="0"/>
              <a:t>EASY</a:t>
            </a:r>
          </a:p>
          <a:p>
            <a:pPr lvl="2"/>
            <a:r>
              <a:rPr lang="en-US" dirty="0"/>
              <a:t>Hybrid</a:t>
            </a:r>
          </a:p>
          <a:p>
            <a:r>
              <a:rPr lang="en-US" dirty="0"/>
              <a:t>Various, advanced scheduler plugins:</a:t>
            </a:r>
          </a:p>
          <a:p>
            <a:pPr lvl="1"/>
            <a:r>
              <a:rPr lang="en-US" dirty="0"/>
              <a:t>I/O-aware</a:t>
            </a:r>
          </a:p>
          <a:p>
            <a:pPr lvl="1"/>
            <a:r>
              <a:rPr lang="en-US" dirty="0"/>
              <a:t>CPU performance variability aware</a:t>
            </a:r>
          </a:p>
          <a:p>
            <a:pPr lvl="1"/>
            <a:r>
              <a:rPr lang="en-US" dirty="0"/>
              <a:t>Network-aware</a:t>
            </a:r>
          </a:p>
          <a:p>
            <a:r>
              <a:rPr lang="en-US" dirty="0"/>
              <a:t>Create your own!</a:t>
            </a:r>
          </a:p>
          <a:p>
            <a:r>
              <a:rPr lang="en-US" dirty="0"/>
              <a:t>Loading the plugins</a:t>
            </a:r>
          </a:p>
          <a:p>
            <a:pPr lvl="1"/>
            <a:r>
              <a:rPr lang="en-US" dirty="0">
                <a:latin typeface="Consolas" panose="020B0609020204030204" pitchFamily="49" charset="0"/>
                <a:cs typeface="Consolas" panose="020B0609020204030204" pitchFamily="49" charset="0"/>
              </a:rPr>
              <a:t>flux module load </a:t>
            </a:r>
            <a:r>
              <a:rPr lang="en-US" dirty="0" err="1">
                <a:latin typeface="Consolas" panose="020B0609020204030204" pitchFamily="49" charset="0"/>
                <a:cs typeface="Consolas" panose="020B0609020204030204" pitchFamily="49" charset="0"/>
              </a:rPr>
              <a:t>sched.io</a:t>
            </a:r>
            <a:r>
              <a:rPr lang="en-US" dirty="0">
                <a:latin typeface="Consolas" panose="020B0609020204030204" pitchFamily="49" charset="0"/>
                <a:cs typeface="Consolas" panose="020B0609020204030204" pitchFamily="49" charset="0"/>
              </a:rPr>
              <a:t>-aware</a:t>
            </a:r>
          </a:p>
          <a:p>
            <a:pPr lvl="1">
              <a:tabLst>
                <a:tab pos="5426075" algn="l"/>
              </a:tabLst>
            </a:pPr>
            <a:r>
              <a:rPr lang="en-US" dirty="0">
                <a:latin typeface="Consolas" panose="020B0609020204030204" pitchFamily="49" charset="0"/>
                <a:cs typeface="Consolas" panose="020B0609020204030204" pitchFamily="49" charset="0"/>
              </a:rPr>
              <a:t>FLUX_SCHED_OPTS="plugin=</a:t>
            </a:r>
            <a:r>
              <a:rPr lang="en-US" dirty="0" err="1">
                <a:latin typeface="Consolas" panose="020B0609020204030204" pitchFamily="49" charset="0"/>
                <a:cs typeface="Consolas" panose="020B0609020204030204" pitchFamily="49" charset="0"/>
              </a:rPr>
              <a:t>sched.fcfs</a:t>
            </a:r>
            <a:r>
              <a:rPr lang="en-US" dirty="0">
                <a:latin typeface="Consolas" panose="020B0609020204030204" pitchFamily="49" charset="0"/>
                <a:cs typeface="Consolas" panose="020B0609020204030204" pitchFamily="49" charset="0"/>
              </a:rPr>
              <a:t>" flux start</a:t>
            </a:r>
          </a:p>
        </p:txBody>
      </p:sp>
      <p:sp>
        <p:nvSpPr>
          <p:cNvPr id="3" name="Title 2">
            <a:extLst>
              <a:ext uri="{FF2B5EF4-FFF2-40B4-BE49-F238E27FC236}">
                <a16:creationId xmlns:a16="http://schemas.microsoft.com/office/drawing/2014/main" id="{C4568BB2-406A-2443-9CB9-FCA40396B335}"/>
              </a:ext>
            </a:extLst>
          </p:cNvPr>
          <p:cNvSpPr>
            <a:spLocks noGrp="1"/>
          </p:cNvSpPr>
          <p:nvPr>
            <p:ph type="title"/>
          </p:nvPr>
        </p:nvSpPr>
        <p:spPr/>
        <p:txBody>
          <a:bodyPr/>
          <a:lstStyle/>
          <a:p>
            <a:r>
              <a:rPr lang="en-US" dirty="0"/>
              <a:t>Extensibility: Scheduler Plugins</a:t>
            </a:r>
          </a:p>
        </p:txBody>
      </p:sp>
    </p:spTree>
    <p:extLst>
      <p:ext uri="{BB962C8B-B14F-4D97-AF65-F5344CB8AC3E}">
        <p14:creationId xmlns:p14="http://schemas.microsoft.com/office/powerpoint/2010/main" val="405045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7AB6A5-EDCB-F440-9266-1946E526E4E5}"/>
              </a:ext>
            </a:extLst>
          </p:cNvPr>
          <p:cNvSpPr>
            <a:spLocks noGrp="1"/>
          </p:cNvSpPr>
          <p:nvPr>
            <p:ph idx="1"/>
          </p:nvPr>
        </p:nvSpPr>
        <p:spPr/>
        <p:txBody>
          <a:bodyPr/>
          <a:lstStyle/>
          <a:p>
            <a:r>
              <a:rPr lang="en-US" dirty="0"/>
              <a:t>Flux-Framework code is available on GitHub</a:t>
            </a:r>
          </a:p>
          <a:p>
            <a:r>
              <a:rPr lang="en-US" dirty="0"/>
              <a:t>Most project discussions happen in GitHub issues</a:t>
            </a:r>
          </a:p>
          <a:p>
            <a:r>
              <a:rPr lang="en-US" dirty="0"/>
              <a:t>PRs and collaboration welcome!</a:t>
            </a:r>
          </a:p>
        </p:txBody>
      </p:sp>
      <p:sp>
        <p:nvSpPr>
          <p:cNvPr id="3" name="Title 2">
            <a:extLst>
              <a:ext uri="{FF2B5EF4-FFF2-40B4-BE49-F238E27FC236}">
                <a16:creationId xmlns:a16="http://schemas.microsoft.com/office/drawing/2014/main" id="{80B5E77A-6F67-2542-9CAE-E2B428998582}"/>
              </a:ext>
            </a:extLst>
          </p:cNvPr>
          <p:cNvSpPr>
            <a:spLocks noGrp="1"/>
          </p:cNvSpPr>
          <p:nvPr>
            <p:ph type="title"/>
          </p:nvPr>
        </p:nvSpPr>
        <p:spPr/>
        <p:txBody>
          <a:bodyPr/>
          <a:lstStyle/>
          <a:p>
            <a:r>
              <a:rPr lang="en-US" dirty="0"/>
              <a:t>Extensibility: Open Source</a:t>
            </a:r>
          </a:p>
        </p:txBody>
      </p:sp>
      <p:pic>
        <p:nvPicPr>
          <p:cNvPr id="12" name="Picture 11">
            <a:extLst>
              <a:ext uri="{FF2B5EF4-FFF2-40B4-BE49-F238E27FC236}">
                <a16:creationId xmlns:a16="http://schemas.microsoft.com/office/drawing/2014/main" id="{58A3602A-1275-2642-852B-E8053F4E1588}"/>
              </a:ext>
            </a:extLst>
          </p:cNvPr>
          <p:cNvPicPr>
            <a:picLocks noChangeAspect="1"/>
          </p:cNvPicPr>
          <p:nvPr/>
        </p:nvPicPr>
        <p:blipFill rotWithShape="1">
          <a:blip r:embed="rId2"/>
          <a:srcRect l="21419" t="10386" r="21566" b="35657"/>
          <a:stretch/>
        </p:blipFill>
        <p:spPr>
          <a:xfrm>
            <a:off x="5441482" y="2688208"/>
            <a:ext cx="6140918" cy="3660205"/>
          </a:xfrm>
          <a:prstGeom prst="rect">
            <a:avLst/>
          </a:prstGeom>
        </p:spPr>
      </p:pic>
      <p:pic>
        <p:nvPicPr>
          <p:cNvPr id="14" name="Picture 13">
            <a:extLst>
              <a:ext uri="{FF2B5EF4-FFF2-40B4-BE49-F238E27FC236}">
                <a16:creationId xmlns:a16="http://schemas.microsoft.com/office/drawing/2014/main" id="{A9072565-1174-B449-B590-445CF1EE5A9E}"/>
              </a:ext>
            </a:extLst>
          </p:cNvPr>
          <p:cNvPicPr>
            <a:picLocks noChangeAspect="1"/>
          </p:cNvPicPr>
          <p:nvPr/>
        </p:nvPicPr>
        <p:blipFill>
          <a:blip r:embed="rId3"/>
          <a:stretch>
            <a:fillRect/>
          </a:stretch>
        </p:blipFill>
        <p:spPr>
          <a:xfrm>
            <a:off x="9041735" y="1691781"/>
            <a:ext cx="2722611" cy="1116271"/>
          </a:xfrm>
          <a:prstGeom prst="rect">
            <a:avLst/>
          </a:prstGeom>
        </p:spPr>
      </p:pic>
      <p:sp>
        <p:nvSpPr>
          <p:cNvPr id="15" name="TextBox 14">
            <a:extLst>
              <a:ext uri="{FF2B5EF4-FFF2-40B4-BE49-F238E27FC236}">
                <a16:creationId xmlns:a16="http://schemas.microsoft.com/office/drawing/2014/main" id="{A1E56B54-AA90-6E45-BC1F-97131D9D753F}"/>
              </a:ext>
            </a:extLst>
          </p:cNvPr>
          <p:cNvSpPr txBox="1"/>
          <p:nvPr/>
        </p:nvSpPr>
        <p:spPr>
          <a:xfrm>
            <a:off x="452387" y="4466122"/>
            <a:ext cx="4831882" cy="707886"/>
          </a:xfrm>
          <a:prstGeom prst="rect">
            <a:avLst/>
          </a:prstGeom>
          <a:noFill/>
        </p:spPr>
        <p:txBody>
          <a:bodyPr wrap="square" rtlCol="0">
            <a:spAutoFit/>
          </a:bodyPr>
          <a:lstStyle/>
          <a:p>
            <a:pPr algn="ctr"/>
            <a:r>
              <a:rPr lang="en-US" sz="4000" dirty="0"/>
              <a:t>Thank You!</a:t>
            </a:r>
          </a:p>
        </p:txBody>
      </p:sp>
    </p:spTree>
    <p:extLst>
      <p:ext uri="{BB962C8B-B14F-4D97-AF65-F5344CB8AC3E}">
        <p14:creationId xmlns:p14="http://schemas.microsoft.com/office/powerpoint/2010/main" val="359283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4896502"/>
            <a:ext cx="5715000" cy="1200329"/>
          </a:xfrm>
          <a:prstGeom prst="rect">
            <a:avLst/>
          </a:prstGeom>
        </p:spPr>
        <p:txBody>
          <a:bodyPr wrap="square" anchor="b" anchorCtr="0">
            <a:spAutoFit/>
          </a:bodyPr>
          <a:lstStyle/>
          <a:p>
            <a:r>
              <a:rPr lang="en-US" sz="800" b="1" dirty="0">
                <a:solidFill>
                  <a:schemeClr val="bg1"/>
                </a:solidFill>
              </a:rPr>
              <a:t>Disclaimer</a:t>
            </a:r>
          </a:p>
          <a:p>
            <a:r>
              <a:rPr lang="en-US" sz="800" dirty="0">
                <a:solidFill>
                  <a:schemeClr val="bg1"/>
                </a:solidFill>
              </a:rPr>
              <a:t>This document was prepared as an account of work sponsored by an agency of the United States government. Neither the United States government nor Lawrence Livermore National Security, LLC,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Lawrence Livermore National Security, LLC. The views and opinions of authors expressed herein do not necessarily state or reflect those of the United States government or Lawrence Livermore National Security, LLC, and shall not be used for advertising or product endorsement purposes.</a:t>
            </a:r>
            <a:endParaRPr lang="en-US" sz="1050" b="0" i="0" dirty="0">
              <a:solidFill>
                <a:schemeClr val="bg1"/>
              </a:solidFill>
              <a:effectLst/>
              <a:latin typeface="Open Sans" panose="020B06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What is Flux?</a:t>
            </a:r>
          </a:p>
        </p:txBody>
      </p:sp>
      <p:sp>
        <p:nvSpPr>
          <p:cNvPr id="4" name="Content Placeholder 1">
            <a:extLst>
              <a:ext uri="{FF2B5EF4-FFF2-40B4-BE49-F238E27FC236}">
                <a16:creationId xmlns:a16="http://schemas.microsoft.com/office/drawing/2014/main" id="{6A2E709F-7900-144E-A13F-5C05A9F3EEA5}"/>
              </a:ext>
            </a:extLst>
          </p:cNvPr>
          <p:cNvSpPr txBox="1">
            <a:spLocks/>
          </p:cNvSpPr>
          <p:nvPr/>
        </p:nvSpPr>
        <p:spPr>
          <a:xfrm>
            <a:off x="609600" y="1441524"/>
            <a:ext cx="10972800" cy="4906889"/>
          </a:xfrm>
          <a:prstGeom prst="rect">
            <a:avLst/>
          </a:prstGeom>
        </p:spPr>
        <p:txBody>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dirty="0"/>
              <a:t>New Resource and Job Management Software (RJMS) developed here at LLNL</a:t>
            </a:r>
          </a:p>
          <a:p>
            <a:pPr defTabSz="914400"/>
            <a:r>
              <a:rPr lang="en-US" dirty="0"/>
              <a:t>A way to manage </a:t>
            </a:r>
            <a:r>
              <a:rPr lang="en-US" b="1" dirty="0"/>
              <a:t>remote resources </a:t>
            </a:r>
            <a:r>
              <a:rPr lang="en-US" dirty="0"/>
              <a:t>and execute tasks on them</a:t>
            </a:r>
          </a:p>
        </p:txBody>
      </p:sp>
      <p:grpSp>
        <p:nvGrpSpPr>
          <p:cNvPr id="15" name="Group 14">
            <a:extLst>
              <a:ext uri="{FF2B5EF4-FFF2-40B4-BE49-F238E27FC236}">
                <a16:creationId xmlns:a16="http://schemas.microsoft.com/office/drawing/2014/main" id="{694B4E55-6D02-C340-B4E9-DA3CEBEB5683}"/>
              </a:ext>
            </a:extLst>
          </p:cNvPr>
          <p:cNvGrpSpPr/>
          <p:nvPr/>
        </p:nvGrpSpPr>
        <p:grpSpPr>
          <a:xfrm>
            <a:off x="8431369" y="2922238"/>
            <a:ext cx="3151031" cy="2318516"/>
            <a:chOff x="68686" y="2513265"/>
            <a:chExt cx="3151031" cy="2318516"/>
          </a:xfrm>
        </p:grpSpPr>
        <p:pic>
          <p:nvPicPr>
            <p:cNvPr id="3" name="Picture 2">
              <a:extLst>
                <a:ext uri="{FF2B5EF4-FFF2-40B4-BE49-F238E27FC236}">
                  <a16:creationId xmlns:a16="http://schemas.microsoft.com/office/drawing/2014/main" id="{966395A4-7B64-1B4F-B2AF-AF64D1EFDAE1}"/>
                </a:ext>
              </a:extLst>
            </p:cNvPr>
            <p:cNvPicPr>
              <a:picLocks noChangeAspect="1"/>
            </p:cNvPicPr>
            <p:nvPr/>
          </p:nvPicPr>
          <p:blipFill>
            <a:blip r:embed="rId2"/>
            <a:stretch>
              <a:fillRect/>
            </a:stretch>
          </p:blipFill>
          <p:spPr>
            <a:xfrm>
              <a:off x="151667" y="2513265"/>
              <a:ext cx="2985071" cy="1949184"/>
            </a:xfrm>
            <a:prstGeom prst="rect">
              <a:avLst/>
            </a:prstGeom>
          </p:spPr>
        </p:pic>
        <p:sp>
          <p:nvSpPr>
            <p:cNvPr id="6" name="TextBox 5">
              <a:extLst>
                <a:ext uri="{FF2B5EF4-FFF2-40B4-BE49-F238E27FC236}">
                  <a16:creationId xmlns:a16="http://schemas.microsoft.com/office/drawing/2014/main" id="{10760E81-369C-1E45-9E31-9BD24D2EE72D}"/>
                </a:ext>
              </a:extLst>
            </p:cNvPr>
            <p:cNvSpPr txBox="1"/>
            <p:nvPr/>
          </p:nvSpPr>
          <p:spPr>
            <a:xfrm>
              <a:off x="68686" y="4462449"/>
              <a:ext cx="3151031" cy="369332"/>
            </a:xfrm>
            <a:prstGeom prst="rect">
              <a:avLst/>
            </a:prstGeom>
            <a:noFill/>
          </p:spPr>
          <p:txBody>
            <a:bodyPr wrap="square" rtlCol="0">
              <a:spAutoFit/>
            </a:bodyPr>
            <a:lstStyle/>
            <a:p>
              <a:pPr algn="ctr"/>
              <a:r>
                <a:rPr lang="en-US" dirty="0"/>
                <a:t>flickr: </a:t>
              </a:r>
              <a:r>
                <a:rPr lang="en-US" dirty="0" err="1"/>
                <a:t>dannychamoro</a:t>
              </a:r>
              <a:endParaRPr lang="en-US" dirty="0"/>
            </a:p>
          </p:txBody>
        </p:sp>
      </p:grpSp>
      <p:pic>
        <p:nvPicPr>
          <p:cNvPr id="8" name="Picture 7">
            <a:extLst>
              <a:ext uri="{FF2B5EF4-FFF2-40B4-BE49-F238E27FC236}">
                <a16:creationId xmlns:a16="http://schemas.microsoft.com/office/drawing/2014/main" id="{C6D9E1AB-E391-9449-A39E-5B5D7685857F}"/>
              </a:ext>
            </a:extLst>
          </p:cNvPr>
          <p:cNvPicPr>
            <a:picLocks noChangeAspect="1"/>
          </p:cNvPicPr>
          <p:nvPr/>
        </p:nvPicPr>
        <p:blipFill>
          <a:blip r:embed="rId3"/>
          <a:stretch>
            <a:fillRect/>
          </a:stretch>
        </p:blipFill>
        <p:spPr>
          <a:xfrm>
            <a:off x="609600" y="2922238"/>
            <a:ext cx="4009524" cy="2293778"/>
          </a:xfrm>
          <a:prstGeom prst="rect">
            <a:avLst/>
          </a:prstGeom>
        </p:spPr>
      </p:pic>
      <p:pic>
        <p:nvPicPr>
          <p:cNvPr id="17" name="Picture 16">
            <a:extLst>
              <a:ext uri="{FF2B5EF4-FFF2-40B4-BE49-F238E27FC236}">
                <a16:creationId xmlns:a16="http://schemas.microsoft.com/office/drawing/2014/main" id="{2B6C09CC-D7AC-5B49-8FCC-9060131E2FA2}"/>
              </a:ext>
            </a:extLst>
          </p:cNvPr>
          <p:cNvPicPr>
            <a:picLocks noChangeAspect="1"/>
          </p:cNvPicPr>
          <p:nvPr/>
        </p:nvPicPr>
        <p:blipFill>
          <a:blip r:embed="rId4"/>
          <a:stretch>
            <a:fillRect/>
          </a:stretch>
        </p:blipFill>
        <p:spPr>
          <a:xfrm>
            <a:off x="5010199" y="2922238"/>
            <a:ext cx="2965950" cy="1138318"/>
          </a:xfrm>
          <a:prstGeom prst="rect">
            <a:avLst/>
          </a:prstGeom>
        </p:spPr>
      </p:pic>
      <p:pic>
        <p:nvPicPr>
          <p:cNvPr id="12" name="Picture 11">
            <a:extLst>
              <a:ext uri="{FF2B5EF4-FFF2-40B4-BE49-F238E27FC236}">
                <a16:creationId xmlns:a16="http://schemas.microsoft.com/office/drawing/2014/main" id="{B52B8414-26F4-104E-B65C-8A275EAFBA3A}"/>
              </a:ext>
            </a:extLst>
          </p:cNvPr>
          <p:cNvPicPr>
            <a:picLocks noChangeAspect="1"/>
          </p:cNvPicPr>
          <p:nvPr/>
        </p:nvPicPr>
        <p:blipFill>
          <a:blip r:embed="rId5"/>
          <a:stretch>
            <a:fillRect/>
          </a:stretch>
        </p:blipFill>
        <p:spPr>
          <a:xfrm>
            <a:off x="4927217" y="4494188"/>
            <a:ext cx="3196058" cy="1567298"/>
          </a:xfrm>
          <a:prstGeom prst="rect">
            <a:avLst/>
          </a:prstGeom>
        </p:spPr>
      </p:pic>
    </p:spTree>
    <p:extLst>
      <p:ext uri="{BB962C8B-B14F-4D97-AF65-F5344CB8AC3E}">
        <p14:creationId xmlns:p14="http://schemas.microsoft.com/office/powerpoint/2010/main" val="128045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What is Flux?</a:t>
            </a:r>
          </a:p>
        </p:txBody>
      </p:sp>
      <p:sp>
        <p:nvSpPr>
          <p:cNvPr id="4" name="Content Placeholder 1">
            <a:extLst>
              <a:ext uri="{FF2B5EF4-FFF2-40B4-BE49-F238E27FC236}">
                <a16:creationId xmlns:a16="http://schemas.microsoft.com/office/drawing/2014/main" id="{6A2E709F-7900-144E-A13F-5C05A9F3EEA5}"/>
              </a:ext>
            </a:extLst>
          </p:cNvPr>
          <p:cNvSpPr txBox="1">
            <a:spLocks/>
          </p:cNvSpPr>
          <p:nvPr/>
        </p:nvSpPr>
        <p:spPr>
          <a:xfrm>
            <a:off x="609600" y="1441524"/>
            <a:ext cx="10972800" cy="4906889"/>
          </a:xfrm>
          <a:prstGeom prst="rect">
            <a:avLst/>
          </a:prstGeom>
        </p:spPr>
        <p:txBody>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dirty="0"/>
              <a:t>New Resource and Job Management Software (RJMS) developed here at LLNL</a:t>
            </a:r>
          </a:p>
          <a:p>
            <a:pPr defTabSz="914400"/>
            <a:r>
              <a:rPr lang="en-US" dirty="0"/>
              <a:t>A way to manage remote resources and </a:t>
            </a:r>
            <a:r>
              <a:rPr lang="en-US" b="1" dirty="0"/>
              <a:t>execute tasks </a:t>
            </a:r>
            <a:r>
              <a:rPr lang="en-US" dirty="0"/>
              <a:t>on them</a:t>
            </a:r>
          </a:p>
        </p:txBody>
      </p:sp>
      <p:pic>
        <p:nvPicPr>
          <p:cNvPr id="3" name="Picture 2">
            <a:extLst>
              <a:ext uri="{FF2B5EF4-FFF2-40B4-BE49-F238E27FC236}">
                <a16:creationId xmlns:a16="http://schemas.microsoft.com/office/drawing/2014/main" id="{CAF55EAB-B7DD-014D-83BA-B33D73892729}"/>
              </a:ext>
            </a:extLst>
          </p:cNvPr>
          <p:cNvPicPr>
            <a:picLocks noChangeAspect="1"/>
          </p:cNvPicPr>
          <p:nvPr/>
        </p:nvPicPr>
        <p:blipFill>
          <a:blip r:embed="rId2"/>
          <a:stretch>
            <a:fillRect/>
          </a:stretch>
        </p:blipFill>
        <p:spPr>
          <a:xfrm>
            <a:off x="4729028" y="4050622"/>
            <a:ext cx="4064000" cy="2108200"/>
          </a:xfrm>
          <a:prstGeom prst="rect">
            <a:avLst/>
          </a:prstGeom>
        </p:spPr>
      </p:pic>
      <p:pic>
        <p:nvPicPr>
          <p:cNvPr id="6" name="Graphic 5">
            <a:extLst>
              <a:ext uri="{FF2B5EF4-FFF2-40B4-BE49-F238E27FC236}">
                <a16:creationId xmlns:a16="http://schemas.microsoft.com/office/drawing/2014/main" id="{2120A9BC-6F95-BB48-B0EA-7860A7A310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53550" y="3720343"/>
            <a:ext cx="2457450" cy="2457450"/>
          </a:xfrm>
          <a:prstGeom prst="rect">
            <a:avLst/>
          </a:prstGeom>
        </p:spPr>
      </p:pic>
      <p:pic>
        <p:nvPicPr>
          <p:cNvPr id="8" name="Picture 7">
            <a:extLst>
              <a:ext uri="{FF2B5EF4-FFF2-40B4-BE49-F238E27FC236}">
                <a16:creationId xmlns:a16="http://schemas.microsoft.com/office/drawing/2014/main" id="{DA822C6E-A99B-D040-B305-9EA805B9F640}"/>
              </a:ext>
            </a:extLst>
          </p:cNvPr>
          <p:cNvPicPr>
            <a:picLocks noChangeAspect="1"/>
          </p:cNvPicPr>
          <p:nvPr/>
        </p:nvPicPr>
        <p:blipFill>
          <a:blip r:embed="rId5"/>
          <a:stretch>
            <a:fillRect/>
          </a:stretch>
        </p:blipFill>
        <p:spPr>
          <a:xfrm>
            <a:off x="258628" y="2832222"/>
            <a:ext cx="3708400" cy="1295400"/>
          </a:xfrm>
          <a:prstGeom prst="rect">
            <a:avLst/>
          </a:prstGeom>
        </p:spPr>
      </p:pic>
      <p:pic>
        <p:nvPicPr>
          <p:cNvPr id="10" name="Picture 9">
            <a:extLst>
              <a:ext uri="{FF2B5EF4-FFF2-40B4-BE49-F238E27FC236}">
                <a16:creationId xmlns:a16="http://schemas.microsoft.com/office/drawing/2014/main" id="{11C9AD3B-940E-A84C-A951-03A4AB3AEF3D}"/>
              </a:ext>
            </a:extLst>
          </p:cNvPr>
          <p:cNvPicPr>
            <a:picLocks noChangeAspect="1"/>
          </p:cNvPicPr>
          <p:nvPr/>
        </p:nvPicPr>
        <p:blipFill>
          <a:blip r:embed="rId6"/>
          <a:stretch>
            <a:fillRect/>
          </a:stretch>
        </p:blipFill>
        <p:spPr>
          <a:xfrm>
            <a:off x="381000" y="4622336"/>
            <a:ext cx="3618854" cy="1292448"/>
          </a:xfrm>
          <a:prstGeom prst="rect">
            <a:avLst/>
          </a:prstGeom>
        </p:spPr>
      </p:pic>
      <p:pic>
        <p:nvPicPr>
          <p:cNvPr id="12" name="Picture 11">
            <a:extLst>
              <a:ext uri="{FF2B5EF4-FFF2-40B4-BE49-F238E27FC236}">
                <a16:creationId xmlns:a16="http://schemas.microsoft.com/office/drawing/2014/main" id="{27380665-C268-4D44-B506-4B1E915842C0}"/>
              </a:ext>
            </a:extLst>
          </p:cNvPr>
          <p:cNvPicPr>
            <a:picLocks noChangeAspect="1"/>
          </p:cNvPicPr>
          <p:nvPr/>
        </p:nvPicPr>
        <p:blipFill>
          <a:blip r:embed="rId7"/>
          <a:stretch>
            <a:fillRect/>
          </a:stretch>
        </p:blipFill>
        <p:spPr>
          <a:xfrm>
            <a:off x="4527550" y="2600318"/>
            <a:ext cx="3078136" cy="1865077"/>
          </a:xfrm>
          <a:prstGeom prst="rect">
            <a:avLst/>
          </a:prstGeom>
        </p:spPr>
      </p:pic>
    </p:spTree>
    <p:extLst>
      <p:ext uri="{BB962C8B-B14F-4D97-AF65-F5344CB8AC3E}">
        <p14:creationId xmlns:p14="http://schemas.microsoft.com/office/powerpoint/2010/main" val="161242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A649-0439-F745-80FE-5A38A56FF4B6}"/>
              </a:ext>
            </a:extLst>
          </p:cNvPr>
          <p:cNvSpPr>
            <a:spLocks noGrp="1"/>
          </p:cNvSpPr>
          <p:nvPr>
            <p:ph type="title"/>
          </p:nvPr>
        </p:nvSpPr>
        <p:spPr/>
        <p:txBody>
          <a:bodyPr/>
          <a:lstStyle/>
          <a:p>
            <a:r>
              <a:rPr lang="en-US" dirty="0"/>
              <a:t>What about …?</a:t>
            </a:r>
          </a:p>
        </p:txBody>
      </p:sp>
      <p:pic>
        <p:nvPicPr>
          <p:cNvPr id="4" name="Picture 3">
            <a:extLst>
              <a:ext uri="{FF2B5EF4-FFF2-40B4-BE49-F238E27FC236}">
                <a16:creationId xmlns:a16="http://schemas.microsoft.com/office/drawing/2014/main" id="{788A9E5A-F7F2-F04D-9EA5-FD6DB757F237}"/>
              </a:ext>
            </a:extLst>
          </p:cNvPr>
          <p:cNvPicPr>
            <a:picLocks noChangeAspect="1"/>
          </p:cNvPicPr>
          <p:nvPr/>
        </p:nvPicPr>
        <p:blipFill>
          <a:blip r:embed="rId2"/>
          <a:stretch>
            <a:fillRect/>
          </a:stretch>
        </p:blipFill>
        <p:spPr>
          <a:xfrm>
            <a:off x="9004871" y="3672180"/>
            <a:ext cx="2577529" cy="2358439"/>
          </a:xfrm>
          <a:prstGeom prst="rect">
            <a:avLst/>
          </a:prstGeom>
        </p:spPr>
      </p:pic>
      <p:pic>
        <p:nvPicPr>
          <p:cNvPr id="6" name="Picture 5">
            <a:extLst>
              <a:ext uri="{FF2B5EF4-FFF2-40B4-BE49-F238E27FC236}">
                <a16:creationId xmlns:a16="http://schemas.microsoft.com/office/drawing/2014/main" id="{3823AD30-427D-7B44-97C6-3630D4176C82}"/>
              </a:ext>
            </a:extLst>
          </p:cNvPr>
          <p:cNvPicPr>
            <a:picLocks noChangeAspect="1"/>
          </p:cNvPicPr>
          <p:nvPr/>
        </p:nvPicPr>
        <p:blipFill>
          <a:blip r:embed="rId3"/>
          <a:stretch>
            <a:fillRect/>
          </a:stretch>
        </p:blipFill>
        <p:spPr>
          <a:xfrm>
            <a:off x="1358900" y="3672180"/>
            <a:ext cx="3740150" cy="2358439"/>
          </a:xfrm>
          <a:prstGeom prst="rect">
            <a:avLst/>
          </a:prstGeom>
        </p:spPr>
      </p:pic>
      <p:pic>
        <p:nvPicPr>
          <p:cNvPr id="8" name="Picture 7">
            <a:extLst>
              <a:ext uri="{FF2B5EF4-FFF2-40B4-BE49-F238E27FC236}">
                <a16:creationId xmlns:a16="http://schemas.microsoft.com/office/drawing/2014/main" id="{E39C31DC-5036-814F-9D73-62FA982D40A7}"/>
              </a:ext>
            </a:extLst>
          </p:cNvPr>
          <p:cNvPicPr>
            <a:picLocks noChangeAspect="1"/>
          </p:cNvPicPr>
          <p:nvPr/>
        </p:nvPicPr>
        <p:blipFill>
          <a:blip r:embed="rId4"/>
          <a:stretch>
            <a:fillRect/>
          </a:stretch>
        </p:blipFill>
        <p:spPr>
          <a:xfrm>
            <a:off x="8674385" y="1547378"/>
            <a:ext cx="3238500" cy="1803400"/>
          </a:xfrm>
          <a:prstGeom prst="rect">
            <a:avLst/>
          </a:prstGeom>
        </p:spPr>
      </p:pic>
      <p:pic>
        <p:nvPicPr>
          <p:cNvPr id="10" name="Picture 9">
            <a:extLst>
              <a:ext uri="{FF2B5EF4-FFF2-40B4-BE49-F238E27FC236}">
                <a16:creationId xmlns:a16="http://schemas.microsoft.com/office/drawing/2014/main" id="{E44C2077-9AF8-FB4C-BA2F-17F29EB48063}"/>
              </a:ext>
            </a:extLst>
          </p:cNvPr>
          <p:cNvPicPr>
            <a:picLocks noChangeAspect="1"/>
          </p:cNvPicPr>
          <p:nvPr/>
        </p:nvPicPr>
        <p:blipFill rotWithShape="1">
          <a:blip r:embed="rId5"/>
          <a:srcRect l="24538" r="24384"/>
          <a:stretch/>
        </p:blipFill>
        <p:spPr>
          <a:xfrm>
            <a:off x="304800" y="1547378"/>
            <a:ext cx="2108200" cy="2921000"/>
          </a:xfrm>
          <a:prstGeom prst="rect">
            <a:avLst/>
          </a:prstGeom>
        </p:spPr>
      </p:pic>
      <p:pic>
        <p:nvPicPr>
          <p:cNvPr id="12" name="Picture 11">
            <a:extLst>
              <a:ext uri="{FF2B5EF4-FFF2-40B4-BE49-F238E27FC236}">
                <a16:creationId xmlns:a16="http://schemas.microsoft.com/office/drawing/2014/main" id="{AD8B2FDF-E9D7-4548-800C-84C7E895A964}"/>
              </a:ext>
            </a:extLst>
          </p:cNvPr>
          <p:cNvPicPr>
            <a:picLocks noChangeAspect="1"/>
          </p:cNvPicPr>
          <p:nvPr/>
        </p:nvPicPr>
        <p:blipFill>
          <a:blip r:embed="rId6"/>
          <a:stretch>
            <a:fillRect/>
          </a:stretch>
        </p:blipFill>
        <p:spPr>
          <a:xfrm>
            <a:off x="5680075" y="3185678"/>
            <a:ext cx="3045110" cy="3045110"/>
          </a:xfrm>
          <a:prstGeom prst="rect">
            <a:avLst/>
          </a:prstGeom>
        </p:spPr>
      </p:pic>
      <p:pic>
        <p:nvPicPr>
          <p:cNvPr id="14" name="Picture 13">
            <a:extLst>
              <a:ext uri="{FF2B5EF4-FFF2-40B4-BE49-F238E27FC236}">
                <a16:creationId xmlns:a16="http://schemas.microsoft.com/office/drawing/2014/main" id="{051AB12C-972E-FC48-A7BC-0247639AB3F0}"/>
              </a:ext>
            </a:extLst>
          </p:cNvPr>
          <p:cNvPicPr>
            <a:picLocks noChangeAspect="1"/>
          </p:cNvPicPr>
          <p:nvPr/>
        </p:nvPicPr>
        <p:blipFill rotWithShape="1">
          <a:blip r:embed="rId7"/>
          <a:srcRect l="8129" t="34038" r="7812" b="35446"/>
          <a:stretch/>
        </p:blipFill>
        <p:spPr>
          <a:xfrm>
            <a:off x="2775092" y="1562455"/>
            <a:ext cx="5537200" cy="1338041"/>
          </a:xfrm>
          <a:prstGeom prst="rect">
            <a:avLst/>
          </a:prstGeom>
        </p:spPr>
      </p:pic>
    </p:spTree>
    <p:extLst>
      <p:ext uri="{BB962C8B-B14F-4D97-AF65-F5344CB8AC3E}">
        <p14:creationId xmlns:p14="http://schemas.microsoft.com/office/powerpoint/2010/main" val="191670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A649-0439-F745-80FE-5A38A56FF4B6}"/>
              </a:ext>
            </a:extLst>
          </p:cNvPr>
          <p:cNvSpPr>
            <a:spLocks noGrp="1"/>
          </p:cNvSpPr>
          <p:nvPr>
            <p:ph type="title"/>
          </p:nvPr>
        </p:nvSpPr>
        <p:spPr/>
        <p:txBody>
          <a:bodyPr/>
          <a:lstStyle/>
          <a:p>
            <a:r>
              <a:rPr lang="en-US" dirty="0"/>
              <a:t>What about …?</a:t>
            </a:r>
          </a:p>
        </p:txBody>
      </p:sp>
      <p:pic>
        <p:nvPicPr>
          <p:cNvPr id="4" name="Picture 3">
            <a:extLst>
              <a:ext uri="{FF2B5EF4-FFF2-40B4-BE49-F238E27FC236}">
                <a16:creationId xmlns:a16="http://schemas.microsoft.com/office/drawing/2014/main" id="{788A9E5A-F7F2-F04D-9EA5-FD6DB757F237}"/>
              </a:ext>
            </a:extLst>
          </p:cNvPr>
          <p:cNvPicPr>
            <a:picLocks noChangeAspect="1"/>
          </p:cNvPicPr>
          <p:nvPr/>
        </p:nvPicPr>
        <p:blipFill>
          <a:blip r:embed="rId2"/>
          <a:stretch>
            <a:fillRect/>
          </a:stretch>
        </p:blipFill>
        <p:spPr>
          <a:xfrm>
            <a:off x="9004871" y="3672180"/>
            <a:ext cx="2577529" cy="2358439"/>
          </a:xfrm>
          <a:prstGeom prst="rect">
            <a:avLst/>
          </a:prstGeom>
        </p:spPr>
      </p:pic>
      <p:pic>
        <p:nvPicPr>
          <p:cNvPr id="6" name="Picture 5">
            <a:extLst>
              <a:ext uri="{FF2B5EF4-FFF2-40B4-BE49-F238E27FC236}">
                <a16:creationId xmlns:a16="http://schemas.microsoft.com/office/drawing/2014/main" id="{3823AD30-427D-7B44-97C6-3630D4176C82}"/>
              </a:ext>
            </a:extLst>
          </p:cNvPr>
          <p:cNvPicPr>
            <a:picLocks noChangeAspect="1"/>
          </p:cNvPicPr>
          <p:nvPr/>
        </p:nvPicPr>
        <p:blipFill>
          <a:blip r:embed="rId3">
            <a:alphaModFix amt="50000"/>
            <a:extLst>
              <a:ext uri="{BEBA8EAE-BF5A-486C-A8C5-ECC9F3942E4B}">
                <a14:imgProps xmlns:a14="http://schemas.microsoft.com/office/drawing/2010/main">
                  <a14:imgLayer>
                    <a14:imgEffect>
                      <a14:saturation sat="0"/>
                    </a14:imgEffect>
                  </a14:imgLayer>
                </a14:imgProps>
              </a:ext>
            </a:extLst>
          </a:blip>
          <a:stretch>
            <a:fillRect/>
          </a:stretch>
        </p:blipFill>
        <p:spPr>
          <a:xfrm>
            <a:off x="1358900" y="3672180"/>
            <a:ext cx="3740150" cy="2358439"/>
          </a:xfrm>
          <a:prstGeom prst="rect">
            <a:avLst/>
          </a:prstGeom>
        </p:spPr>
      </p:pic>
      <p:pic>
        <p:nvPicPr>
          <p:cNvPr id="8" name="Picture 7">
            <a:extLst>
              <a:ext uri="{FF2B5EF4-FFF2-40B4-BE49-F238E27FC236}">
                <a16:creationId xmlns:a16="http://schemas.microsoft.com/office/drawing/2014/main" id="{E39C31DC-5036-814F-9D73-62FA982D40A7}"/>
              </a:ext>
            </a:extLst>
          </p:cNvPr>
          <p:cNvPicPr>
            <a:picLocks noChangeAspect="1"/>
          </p:cNvPicPr>
          <p:nvPr/>
        </p:nvPicPr>
        <p:blipFill>
          <a:blip r:embed="rId4"/>
          <a:stretch>
            <a:fillRect/>
          </a:stretch>
        </p:blipFill>
        <p:spPr>
          <a:xfrm>
            <a:off x="8674385" y="1547378"/>
            <a:ext cx="3238500" cy="1803400"/>
          </a:xfrm>
          <a:prstGeom prst="rect">
            <a:avLst/>
          </a:prstGeom>
        </p:spPr>
      </p:pic>
      <p:pic>
        <p:nvPicPr>
          <p:cNvPr id="10" name="Picture 9">
            <a:extLst>
              <a:ext uri="{FF2B5EF4-FFF2-40B4-BE49-F238E27FC236}">
                <a16:creationId xmlns:a16="http://schemas.microsoft.com/office/drawing/2014/main" id="{E44C2077-9AF8-FB4C-BA2F-17F29EB48063}"/>
              </a:ext>
            </a:extLst>
          </p:cNvPr>
          <p:cNvPicPr>
            <a:picLocks noChangeAspect="1"/>
          </p:cNvPicPr>
          <p:nvPr/>
        </p:nvPicPr>
        <p:blipFill rotWithShape="1">
          <a:blip r:embed="rId5">
            <a:alphaModFix amt="50000"/>
            <a:extLst>
              <a:ext uri="{BEBA8EAE-BF5A-486C-A8C5-ECC9F3942E4B}">
                <a14:imgProps xmlns:a14="http://schemas.microsoft.com/office/drawing/2010/main">
                  <a14:imgLayer>
                    <a14:imgEffect>
                      <a14:saturation sat="0"/>
                    </a14:imgEffect>
                  </a14:imgLayer>
                </a14:imgProps>
              </a:ext>
            </a:extLst>
          </a:blip>
          <a:srcRect l="24538" r="24384"/>
          <a:stretch/>
        </p:blipFill>
        <p:spPr>
          <a:xfrm>
            <a:off x="304800" y="1547378"/>
            <a:ext cx="2108200" cy="2921000"/>
          </a:xfrm>
          <a:prstGeom prst="rect">
            <a:avLst/>
          </a:prstGeom>
        </p:spPr>
      </p:pic>
      <p:pic>
        <p:nvPicPr>
          <p:cNvPr id="12" name="Picture 11">
            <a:extLst>
              <a:ext uri="{FF2B5EF4-FFF2-40B4-BE49-F238E27FC236}">
                <a16:creationId xmlns:a16="http://schemas.microsoft.com/office/drawing/2014/main" id="{AD8B2FDF-E9D7-4548-800C-84C7E895A964}"/>
              </a:ext>
            </a:extLst>
          </p:cNvPr>
          <p:cNvPicPr>
            <a:picLocks noChangeAspect="1"/>
          </p:cNvPicPr>
          <p:nvPr/>
        </p:nvPicPr>
        <p:blipFill>
          <a:blip r:embed="rId6"/>
          <a:stretch>
            <a:fillRect/>
          </a:stretch>
        </p:blipFill>
        <p:spPr>
          <a:xfrm>
            <a:off x="5680075" y="3185678"/>
            <a:ext cx="3045110" cy="3045110"/>
          </a:xfrm>
          <a:prstGeom prst="rect">
            <a:avLst/>
          </a:prstGeom>
        </p:spPr>
      </p:pic>
      <p:pic>
        <p:nvPicPr>
          <p:cNvPr id="14" name="Picture 13">
            <a:extLst>
              <a:ext uri="{FF2B5EF4-FFF2-40B4-BE49-F238E27FC236}">
                <a16:creationId xmlns:a16="http://schemas.microsoft.com/office/drawing/2014/main" id="{051AB12C-972E-FC48-A7BC-0247639AB3F0}"/>
              </a:ext>
            </a:extLst>
          </p:cNvPr>
          <p:cNvPicPr>
            <a:picLocks noChangeAspect="1"/>
          </p:cNvPicPr>
          <p:nvPr/>
        </p:nvPicPr>
        <p:blipFill rotWithShape="1">
          <a:blip r:embed="rId7"/>
          <a:srcRect l="8129" t="34038" r="7812" b="35446"/>
          <a:stretch/>
        </p:blipFill>
        <p:spPr>
          <a:xfrm>
            <a:off x="2775092" y="1562455"/>
            <a:ext cx="5537200" cy="1338041"/>
          </a:xfrm>
          <a:prstGeom prst="rect">
            <a:avLst/>
          </a:prstGeom>
        </p:spPr>
      </p:pic>
      <p:sp>
        <p:nvSpPr>
          <p:cNvPr id="9" name="Rectangle 7">
            <a:extLst>
              <a:ext uri="{FF2B5EF4-FFF2-40B4-BE49-F238E27FC236}">
                <a16:creationId xmlns:a16="http://schemas.microsoft.com/office/drawing/2014/main" id="{7AC6A64F-4ABD-A24E-9D15-242F76F28D42}"/>
              </a:ext>
            </a:extLst>
          </p:cNvPr>
          <p:cNvSpPr>
            <a:spLocks noChangeArrowheads="1"/>
          </p:cNvSpPr>
          <p:nvPr/>
        </p:nvSpPr>
        <p:spPr bwMode="auto">
          <a:xfrm>
            <a:off x="0" y="6254360"/>
            <a:ext cx="12192000" cy="584775"/>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3200" dirty="0">
                <a:solidFill>
                  <a:schemeClr val="bg1"/>
                </a:solidFill>
                <a:latin typeface="Calibri" panose="020F0502020204030204" pitchFamily="34" charset="0"/>
                <a:cs typeface="Calibri" panose="020F0502020204030204" pitchFamily="34" charset="0"/>
              </a:rPr>
              <a:t>Closed-source</a:t>
            </a:r>
          </a:p>
        </p:txBody>
      </p:sp>
    </p:spTree>
    <p:extLst>
      <p:ext uri="{BB962C8B-B14F-4D97-AF65-F5344CB8AC3E}">
        <p14:creationId xmlns:p14="http://schemas.microsoft.com/office/powerpoint/2010/main" val="334513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A649-0439-F745-80FE-5A38A56FF4B6}"/>
              </a:ext>
            </a:extLst>
          </p:cNvPr>
          <p:cNvSpPr>
            <a:spLocks noGrp="1"/>
          </p:cNvSpPr>
          <p:nvPr>
            <p:ph type="title"/>
          </p:nvPr>
        </p:nvSpPr>
        <p:spPr/>
        <p:txBody>
          <a:bodyPr/>
          <a:lstStyle/>
          <a:p>
            <a:r>
              <a:rPr lang="en-US" dirty="0"/>
              <a:t>What about …?</a:t>
            </a:r>
          </a:p>
        </p:txBody>
      </p:sp>
      <p:pic>
        <p:nvPicPr>
          <p:cNvPr id="4" name="Picture 3">
            <a:extLst>
              <a:ext uri="{FF2B5EF4-FFF2-40B4-BE49-F238E27FC236}">
                <a16:creationId xmlns:a16="http://schemas.microsoft.com/office/drawing/2014/main" id="{788A9E5A-F7F2-F04D-9EA5-FD6DB757F237}"/>
              </a:ext>
            </a:extLst>
          </p:cNvPr>
          <p:cNvPicPr>
            <a:picLocks noChangeAspect="1"/>
          </p:cNvPicPr>
          <p:nvPr/>
        </p:nvPicPr>
        <p:blipFill>
          <a:blip r:embed="rId2"/>
          <a:stretch>
            <a:fillRect/>
          </a:stretch>
        </p:blipFill>
        <p:spPr>
          <a:xfrm>
            <a:off x="9004871" y="3672180"/>
            <a:ext cx="2577529" cy="2358439"/>
          </a:xfrm>
          <a:prstGeom prst="rect">
            <a:avLst/>
          </a:prstGeom>
        </p:spPr>
      </p:pic>
      <p:pic>
        <p:nvPicPr>
          <p:cNvPr id="6" name="Picture 5">
            <a:extLst>
              <a:ext uri="{FF2B5EF4-FFF2-40B4-BE49-F238E27FC236}">
                <a16:creationId xmlns:a16="http://schemas.microsoft.com/office/drawing/2014/main" id="{3823AD30-427D-7B44-97C6-3630D4176C82}"/>
              </a:ext>
            </a:extLst>
          </p:cNvPr>
          <p:cNvPicPr>
            <a:picLocks noChangeAspect="1"/>
          </p:cNvPicPr>
          <p:nvPr/>
        </p:nvPicPr>
        <p:blipFill>
          <a:blip r:embed="rId3">
            <a:alphaModFix amt="50000"/>
            <a:extLst>
              <a:ext uri="{BEBA8EAE-BF5A-486C-A8C5-ECC9F3942E4B}">
                <a14:imgProps xmlns:a14="http://schemas.microsoft.com/office/drawing/2010/main">
                  <a14:imgLayer>
                    <a14:imgEffect>
                      <a14:saturation sat="0"/>
                    </a14:imgEffect>
                  </a14:imgLayer>
                </a14:imgProps>
              </a:ext>
            </a:extLst>
          </a:blip>
          <a:stretch>
            <a:fillRect/>
          </a:stretch>
        </p:blipFill>
        <p:spPr>
          <a:xfrm>
            <a:off x="1358900" y="3672180"/>
            <a:ext cx="3740150" cy="2358439"/>
          </a:xfrm>
          <a:prstGeom prst="rect">
            <a:avLst/>
          </a:prstGeom>
        </p:spPr>
      </p:pic>
      <p:pic>
        <p:nvPicPr>
          <p:cNvPr id="8" name="Picture 7">
            <a:extLst>
              <a:ext uri="{FF2B5EF4-FFF2-40B4-BE49-F238E27FC236}">
                <a16:creationId xmlns:a16="http://schemas.microsoft.com/office/drawing/2014/main" id="{E39C31DC-5036-814F-9D73-62FA982D40A7}"/>
              </a:ext>
            </a:extLst>
          </p:cNvPr>
          <p:cNvPicPr>
            <a:picLocks noChangeAspect="1"/>
          </p:cNvPicPr>
          <p:nvPr/>
        </p:nvPicPr>
        <p:blipFill>
          <a:blip r:embed="rId4"/>
          <a:stretch>
            <a:fillRect/>
          </a:stretch>
        </p:blipFill>
        <p:spPr>
          <a:xfrm>
            <a:off x="8674385" y="1547378"/>
            <a:ext cx="3238500" cy="1803400"/>
          </a:xfrm>
          <a:prstGeom prst="rect">
            <a:avLst/>
          </a:prstGeom>
        </p:spPr>
      </p:pic>
      <p:pic>
        <p:nvPicPr>
          <p:cNvPr id="10" name="Picture 9">
            <a:extLst>
              <a:ext uri="{FF2B5EF4-FFF2-40B4-BE49-F238E27FC236}">
                <a16:creationId xmlns:a16="http://schemas.microsoft.com/office/drawing/2014/main" id="{E44C2077-9AF8-FB4C-BA2F-17F29EB48063}"/>
              </a:ext>
            </a:extLst>
          </p:cNvPr>
          <p:cNvPicPr>
            <a:picLocks noChangeAspect="1"/>
          </p:cNvPicPr>
          <p:nvPr/>
        </p:nvPicPr>
        <p:blipFill rotWithShape="1">
          <a:blip r:embed="rId5">
            <a:alphaModFix amt="50000"/>
            <a:extLst>
              <a:ext uri="{BEBA8EAE-BF5A-486C-A8C5-ECC9F3942E4B}">
                <a14:imgProps xmlns:a14="http://schemas.microsoft.com/office/drawing/2010/main">
                  <a14:imgLayer>
                    <a14:imgEffect>
                      <a14:saturation sat="0"/>
                    </a14:imgEffect>
                  </a14:imgLayer>
                </a14:imgProps>
              </a:ext>
            </a:extLst>
          </a:blip>
          <a:srcRect l="24538" r="24384"/>
          <a:stretch/>
        </p:blipFill>
        <p:spPr>
          <a:xfrm>
            <a:off x="304800" y="1547378"/>
            <a:ext cx="2108200" cy="2921000"/>
          </a:xfrm>
          <a:prstGeom prst="rect">
            <a:avLst/>
          </a:prstGeom>
        </p:spPr>
      </p:pic>
      <p:pic>
        <p:nvPicPr>
          <p:cNvPr id="12" name="Picture 11">
            <a:extLst>
              <a:ext uri="{FF2B5EF4-FFF2-40B4-BE49-F238E27FC236}">
                <a16:creationId xmlns:a16="http://schemas.microsoft.com/office/drawing/2014/main" id="{AD8B2FDF-E9D7-4548-800C-84C7E895A964}"/>
              </a:ext>
            </a:extLst>
          </p:cNvPr>
          <p:cNvPicPr>
            <a:picLocks noChangeAspect="1"/>
          </p:cNvPicPr>
          <p:nvPr/>
        </p:nvPicPr>
        <p:blipFill>
          <a:blip r:embed="rId6">
            <a:alphaModFix amt="50000"/>
            <a:extLst>
              <a:ext uri="{BEBA8EAE-BF5A-486C-A8C5-ECC9F3942E4B}">
                <a14:imgProps xmlns:a14="http://schemas.microsoft.com/office/drawing/2010/main">
                  <a14:imgLayer>
                    <a14:imgEffect>
                      <a14:saturation sat="0"/>
                    </a14:imgEffect>
                  </a14:imgLayer>
                </a14:imgProps>
              </a:ext>
            </a:extLst>
          </a:blip>
          <a:stretch>
            <a:fillRect/>
          </a:stretch>
        </p:blipFill>
        <p:spPr>
          <a:xfrm>
            <a:off x="5680075" y="3185678"/>
            <a:ext cx="3045110" cy="3045110"/>
          </a:xfrm>
          <a:prstGeom prst="rect">
            <a:avLst/>
          </a:prstGeom>
        </p:spPr>
      </p:pic>
      <p:pic>
        <p:nvPicPr>
          <p:cNvPr id="14" name="Picture 13">
            <a:extLst>
              <a:ext uri="{FF2B5EF4-FFF2-40B4-BE49-F238E27FC236}">
                <a16:creationId xmlns:a16="http://schemas.microsoft.com/office/drawing/2014/main" id="{051AB12C-972E-FC48-A7BC-0247639AB3F0}"/>
              </a:ext>
            </a:extLst>
          </p:cNvPr>
          <p:cNvPicPr>
            <a:picLocks noChangeAspect="1"/>
          </p:cNvPicPr>
          <p:nvPr/>
        </p:nvPicPr>
        <p:blipFill rotWithShape="1">
          <a:blip r:embed="rId7">
            <a:alphaModFix amt="50000"/>
            <a:extLst>
              <a:ext uri="{BEBA8EAE-BF5A-486C-A8C5-ECC9F3942E4B}">
                <a14:imgProps xmlns:a14="http://schemas.microsoft.com/office/drawing/2010/main">
                  <a14:imgLayer>
                    <a14:imgEffect>
                      <a14:saturation sat="0"/>
                    </a14:imgEffect>
                  </a14:imgLayer>
                </a14:imgProps>
              </a:ext>
            </a:extLst>
          </a:blip>
          <a:srcRect l="8129" t="34038" r="7812" b="35446"/>
          <a:stretch/>
        </p:blipFill>
        <p:spPr>
          <a:xfrm>
            <a:off x="2775092" y="1562455"/>
            <a:ext cx="5537200" cy="1338041"/>
          </a:xfrm>
          <a:prstGeom prst="rect">
            <a:avLst/>
          </a:prstGeom>
        </p:spPr>
      </p:pic>
      <p:sp>
        <p:nvSpPr>
          <p:cNvPr id="9" name="Rectangle 7">
            <a:extLst>
              <a:ext uri="{FF2B5EF4-FFF2-40B4-BE49-F238E27FC236}">
                <a16:creationId xmlns:a16="http://schemas.microsoft.com/office/drawing/2014/main" id="{D976CAD5-9432-3F47-A34F-B3190D481F69}"/>
              </a:ext>
            </a:extLst>
          </p:cNvPr>
          <p:cNvSpPr>
            <a:spLocks noChangeArrowheads="1"/>
          </p:cNvSpPr>
          <p:nvPr/>
        </p:nvSpPr>
        <p:spPr bwMode="auto">
          <a:xfrm>
            <a:off x="0" y="6254360"/>
            <a:ext cx="12192000" cy="584775"/>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3200" dirty="0">
                <a:solidFill>
                  <a:schemeClr val="bg1"/>
                </a:solidFill>
                <a:latin typeface="Calibri" panose="020F0502020204030204" pitchFamily="34" charset="0"/>
                <a:cs typeface="Calibri" panose="020F0502020204030204" pitchFamily="34" charset="0"/>
              </a:rPr>
              <a:t>Not designed for HPC</a:t>
            </a:r>
          </a:p>
        </p:txBody>
      </p:sp>
    </p:spTree>
    <p:extLst>
      <p:ext uri="{BB962C8B-B14F-4D97-AF65-F5344CB8AC3E}">
        <p14:creationId xmlns:p14="http://schemas.microsoft.com/office/powerpoint/2010/main" val="165414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A649-0439-F745-80FE-5A38A56FF4B6}"/>
              </a:ext>
            </a:extLst>
          </p:cNvPr>
          <p:cNvSpPr>
            <a:spLocks noGrp="1"/>
          </p:cNvSpPr>
          <p:nvPr>
            <p:ph type="title"/>
          </p:nvPr>
        </p:nvSpPr>
        <p:spPr/>
        <p:txBody>
          <a:bodyPr/>
          <a:lstStyle/>
          <a:p>
            <a:r>
              <a:rPr lang="en-US" dirty="0"/>
              <a:t>What about …?</a:t>
            </a:r>
          </a:p>
        </p:txBody>
      </p:sp>
      <p:pic>
        <p:nvPicPr>
          <p:cNvPr id="4" name="Picture 3">
            <a:extLst>
              <a:ext uri="{FF2B5EF4-FFF2-40B4-BE49-F238E27FC236}">
                <a16:creationId xmlns:a16="http://schemas.microsoft.com/office/drawing/2014/main" id="{788A9E5A-F7F2-F04D-9EA5-FD6DB757F237}"/>
              </a:ext>
            </a:extLst>
          </p:cNvPr>
          <p:cNvPicPr>
            <a:picLocks noChangeAspect="1"/>
          </p:cNvPicPr>
          <p:nvPr/>
        </p:nvPicPr>
        <p:blipFill>
          <a:blip r:embed="rId2">
            <a:alphaModFix amt="50000"/>
            <a:extLst>
              <a:ext uri="{BEBA8EAE-BF5A-486C-A8C5-ECC9F3942E4B}">
                <a14:imgProps xmlns:a14="http://schemas.microsoft.com/office/drawing/2010/main">
                  <a14:imgLayer>
                    <a14:imgEffect>
                      <a14:saturation sat="0"/>
                    </a14:imgEffect>
                  </a14:imgLayer>
                </a14:imgProps>
              </a:ext>
            </a:extLst>
          </a:blip>
          <a:stretch>
            <a:fillRect/>
          </a:stretch>
        </p:blipFill>
        <p:spPr>
          <a:xfrm>
            <a:off x="9004871" y="3672180"/>
            <a:ext cx="2577529" cy="2358439"/>
          </a:xfrm>
          <a:prstGeom prst="rect">
            <a:avLst/>
          </a:prstGeom>
        </p:spPr>
      </p:pic>
      <p:pic>
        <p:nvPicPr>
          <p:cNvPr id="6" name="Picture 5">
            <a:extLst>
              <a:ext uri="{FF2B5EF4-FFF2-40B4-BE49-F238E27FC236}">
                <a16:creationId xmlns:a16="http://schemas.microsoft.com/office/drawing/2014/main" id="{3823AD30-427D-7B44-97C6-3630D4176C82}"/>
              </a:ext>
            </a:extLst>
          </p:cNvPr>
          <p:cNvPicPr>
            <a:picLocks noChangeAspect="1"/>
          </p:cNvPicPr>
          <p:nvPr/>
        </p:nvPicPr>
        <p:blipFill>
          <a:blip r:embed="rId3">
            <a:alphaModFix amt="50000"/>
            <a:extLst>
              <a:ext uri="{BEBA8EAE-BF5A-486C-A8C5-ECC9F3942E4B}">
                <a14:imgProps xmlns:a14="http://schemas.microsoft.com/office/drawing/2010/main">
                  <a14:imgLayer>
                    <a14:imgEffect>
                      <a14:saturation sat="0"/>
                    </a14:imgEffect>
                  </a14:imgLayer>
                </a14:imgProps>
              </a:ext>
            </a:extLst>
          </a:blip>
          <a:stretch>
            <a:fillRect/>
          </a:stretch>
        </p:blipFill>
        <p:spPr>
          <a:xfrm>
            <a:off x="1358900" y="3672180"/>
            <a:ext cx="3740150" cy="2358439"/>
          </a:xfrm>
          <a:prstGeom prst="rect">
            <a:avLst/>
          </a:prstGeom>
        </p:spPr>
      </p:pic>
      <p:pic>
        <p:nvPicPr>
          <p:cNvPr id="8" name="Picture 7">
            <a:extLst>
              <a:ext uri="{FF2B5EF4-FFF2-40B4-BE49-F238E27FC236}">
                <a16:creationId xmlns:a16="http://schemas.microsoft.com/office/drawing/2014/main" id="{E39C31DC-5036-814F-9D73-62FA982D40A7}"/>
              </a:ext>
            </a:extLst>
          </p:cNvPr>
          <p:cNvPicPr>
            <a:picLocks noChangeAspect="1"/>
          </p:cNvPicPr>
          <p:nvPr/>
        </p:nvPicPr>
        <p:blipFill>
          <a:blip r:embed="rId4">
            <a:alphaModFix amt="50000"/>
            <a:extLst>
              <a:ext uri="{BEBA8EAE-BF5A-486C-A8C5-ECC9F3942E4B}">
                <a14:imgProps xmlns:a14="http://schemas.microsoft.com/office/drawing/2010/main">
                  <a14:imgLayer>
                    <a14:imgEffect>
                      <a14:saturation sat="0"/>
                    </a14:imgEffect>
                  </a14:imgLayer>
                </a14:imgProps>
              </a:ext>
            </a:extLst>
          </a:blip>
          <a:stretch>
            <a:fillRect/>
          </a:stretch>
        </p:blipFill>
        <p:spPr>
          <a:xfrm>
            <a:off x="8674385" y="1547378"/>
            <a:ext cx="3238500" cy="1803400"/>
          </a:xfrm>
          <a:prstGeom prst="rect">
            <a:avLst/>
          </a:prstGeom>
        </p:spPr>
      </p:pic>
      <p:pic>
        <p:nvPicPr>
          <p:cNvPr id="10" name="Picture 9">
            <a:extLst>
              <a:ext uri="{FF2B5EF4-FFF2-40B4-BE49-F238E27FC236}">
                <a16:creationId xmlns:a16="http://schemas.microsoft.com/office/drawing/2014/main" id="{E44C2077-9AF8-FB4C-BA2F-17F29EB48063}"/>
              </a:ext>
            </a:extLst>
          </p:cNvPr>
          <p:cNvPicPr>
            <a:picLocks noChangeAspect="1"/>
          </p:cNvPicPr>
          <p:nvPr/>
        </p:nvPicPr>
        <p:blipFill rotWithShape="1">
          <a:blip r:embed="rId5">
            <a:alphaModFix amt="50000"/>
            <a:extLst>
              <a:ext uri="{BEBA8EAE-BF5A-486C-A8C5-ECC9F3942E4B}">
                <a14:imgProps xmlns:a14="http://schemas.microsoft.com/office/drawing/2010/main">
                  <a14:imgLayer>
                    <a14:imgEffect>
                      <a14:saturation sat="0"/>
                    </a14:imgEffect>
                  </a14:imgLayer>
                </a14:imgProps>
              </a:ext>
            </a:extLst>
          </a:blip>
          <a:srcRect l="24538" r="24384"/>
          <a:stretch/>
        </p:blipFill>
        <p:spPr>
          <a:xfrm>
            <a:off x="304800" y="1547378"/>
            <a:ext cx="2108200" cy="2921000"/>
          </a:xfrm>
          <a:prstGeom prst="rect">
            <a:avLst/>
          </a:prstGeom>
        </p:spPr>
      </p:pic>
      <p:pic>
        <p:nvPicPr>
          <p:cNvPr id="12" name="Picture 11">
            <a:extLst>
              <a:ext uri="{FF2B5EF4-FFF2-40B4-BE49-F238E27FC236}">
                <a16:creationId xmlns:a16="http://schemas.microsoft.com/office/drawing/2014/main" id="{AD8B2FDF-E9D7-4548-800C-84C7E895A964}"/>
              </a:ext>
            </a:extLst>
          </p:cNvPr>
          <p:cNvPicPr>
            <a:picLocks noChangeAspect="1"/>
          </p:cNvPicPr>
          <p:nvPr/>
        </p:nvPicPr>
        <p:blipFill>
          <a:blip r:embed="rId6">
            <a:alphaModFix amt="50000"/>
            <a:extLst>
              <a:ext uri="{BEBA8EAE-BF5A-486C-A8C5-ECC9F3942E4B}">
                <a14:imgProps xmlns:a14="http://schemas.microsoft.com/office/drawing/2010/main">
                  <a14:imgLayer>
                    <a14:imgEffect>
                      <a14:saturation sat="0"/>
                    </a14:imgEffect>
                  </a14:imgLayer>
                </a14:imgProps>
              </a:ext>
            </a:extLst>
          </a:blip>
          <a:stretch>
            <a:fillRect/>
          </a:stretch>
        </p:blipFill>
        <p:spPr>
          <a:xfrm>
            <a:off x="5680075" y="3185678"/>
            <a:ext cx="3045110" cy="3045110"/>
          </a:xfrm>
          <a:prstGeom prst="rect">
            <a:avLst/>
          </a:prstGeom>
        </p:spPr>
      </p:pic>
      <p:pic>
        <p:nvPicPr>
          <p:cNvPr id="14" name="Picture 13">
            <a:extLst>
              <a:ext uri="{FF2B5EF4-FFF2-40B4-BE49-F238E27FC236}">
                <a16:creationId xmlns:a16="http://schemas.microsoft.com/office/drawing/2014/main" id="{051AB12C-972E-FC48-A7BC-0247639AB3F0}"/>
              </a:ext>
            </a:extLst>
          </p:cNvPr>
          <p:cNvPicPr>
            <a:picLocks noChangeAspect="1"/>
          </p:cNvPicPr>
          <p:nvPr/>
        </p:nvPicPr>
        <p:blipFill rotWithShape="1">
          <a:blip r:embed="rId7">
            <a:alphaModFix amt="50000"/>
            <a:extLst>
              <a:ext uri="{BEBA8EAE-BF5A-486C-A8C5-ECC9F3942E4B}">
                <a14:imgProps xmlns:a14="http://schemas.microsoft.com/office/drawing/2010/main">
                  <a14:imgLayer>
                    <a14:imgEffect>
                      <a14:saturation sat="0"/>
                    </a14:imgEffect>
                  </a14:imgLayer>
                </a14:imgProps>
              </a:ext>
            </a:extLst>
          </a:blip>
          <a:srcRect l="8129" t="34038" r="7812" b="35446"/>
          <a:stretch/>
        </p:blipFill>
        <p:spPr>
          <a:xfrm>
            <a:off x="2775092" y="1562455"/>
            <a:ext cx="5537200" cy="1338041"/>
          </a:xfrm>
          <a:prstGeom prst="rect">
            <a:avLst/>
          </a:prstGeom>
        </p:spPr>
      </p:pic>
      <p:sp>
        <p:nvSpPr>
          <p:cNvPr id="9" name="Rectangle 7">
            <a:extLst>
              <a:ext uri="{FF2B5EF4-FFF2-40B4-BE49-F238E27FC236}">
                <a16:creationId xmlns:a16="http://schemas.microsoft.com/office/drawing/2014/main" id="{376B4DBA-DFF6-314D-8265-24EC0B3F31F9}"/>
              </a:ext>
            </a:extLst>
          </p:cNvPr>
          <p:cNvSpPr>
            <a:spLocks noChangeArrowheads="1"/>
          </p:cNvSpPr>
          <p:nvPr/>
        </p:nvSpPr>
        <p:spPr bwMode="auto">
          <a:xfrm>
            <a:off x="0" y="6254360"/>
            <a:ext cx="12192000" cy="584775"/>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3200" dirty="0">
                <a:solidFill>
                  <a:schemeClr val="bg1"/>
                </a:solidFill>
                <a:latin typeface="Calibri" panose="020F0502020204030204" pitchFamily="34" charset="0"/>
                <a:cs typeface="Calibri" panose="020F0502020204030204" pitchFamily="34" charset="0"/>
              </a:rPr>
              <a:t>Limited Scalability, Usability, and Portability</a:t>
            </a:r>
          </a:p>
        </p:txBody>
      </p:sp>
    </p:spTree>
    <p:extLst>
      <p:ext uri="{BB962C8B-B14F-4D97-AF65-F5344CB8AC3E}">
        <p14:creationId xmlns:p14="http://schemas.microsoft.com/office/powerpoint/2010/main" val="2476818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Extensibility</a:t>
            </a:r>
          </a:p>
          <a:p>
            <a:pPr lvl="1"/>
            <a:r>
              <a:rPr lang="en-US" dirty="0"/>
              <a:t>Open source</a:t>
            </a:r>
          </a:p>
          <a:p>
            <a:pPr lvl="1"/>
            <a:r>
              <a:rPr lang="en-US" dirty="0"/>
              <a:t>Modular design with support for user plugins</a:t>
            </a:r>
          </a:p>
          <a:p>
            <a:r>
              <a:rPr lang="en-US" dirty="0"/>
              <a:t>Scalability</a:t>
            </a:r>
          </a:p>
          <a:p>
            <a:pPr lvl="1"/>
            <a:r>
              <a:rPr lang="en-US" dirty="0"/>
              <a:t>Designed from the ground up for </a:t>
            </a:r>
            <a:r>
              <a:rPr lang="en-US" dirty="0" err="1"/>
              <a:t>exascale</a:t>
            </a:r>
            <a:r>
              <a:rPr lang="en-US" dirty="0"/>
              <a:t> and beyond</a:t>
            </a:r>
          </a:p>
          <a:p>
            <a:pPr lvl="1"/>
            <a:r>
              <a:rPr lang="en-US" dirty="0"/>
              <a:t>Already tested at 1000s of nodes &amp; millions of jobs</a:t>
            </a:r>
          </a:p>
          <a:p>
            <a:r>
              <a:rPr lang="en-US" dirty="0"/>
              <a:t>Usability</a:t>
            </a:r>
          </a:p>
          <a:p>
            <a:pPr lvl="1"/>
            <a:r>
              <a:rPr lang="en-US" dirty="0"/>
              <a:t>C, Lua, and Python bindings that expose 100% of Flux’s functionality</a:t>
            </a:r>
          </a:p>
          <a:p>
            <a:pPr lvl="1"/>
            <a:r>
              <a:rPr lang="en-US" dirty="0"/>
              <a:t>Can be used as a single-user tool or a system scheduler</a:t>
            </a:r>
          </a:p>
          <a:p>
            <a:r>
              <a:rPr lang="en-US" dirty="0"/>
              <a:t>Portability</a:t>
            </a:r>
          </a:p>
          <a:p>
            <a:pPr lvl="1"/>
            <a:r>
              <a:rPr lang="en-US" dirty="0"/>
              <a:t>Optimized for HPC and runs in Cloud and Grid settings too</a:t>
            </a:r>
          </a:p>
          <a:p>
            <a:pPr lvl="1"/>
            <a:r>
              <a:rPr lang="en-US" dirty="0"/>
              <a:t>Runs on any set of Linux machines: only requires a list of IP addresses or PMI</a:t>
            </a:r>
          </a:p>
          <a:p>
            <a:pPr lvl="1"/>
            <a:endParaRPr lang="en-US" dirty="0"/>
          </a:p>
        </p:txBody>
      </p:sp>
      <p:sp>
        <p:nvSpPr>
          <p:cNvPr id="13" name="Title 12"/>
          <p:cNvSpPr>
            <a:spLocks noGrp="1"/>
          </p:cNvSpPr>
          <p:nvPr>
            <p:ph type="title"/>
          </p:nvPr>
        </p:nvSpPr>
        <p:spPr>
          <a:xfrm>
            <a:off x="609600" y="219514"/>
            <a:ext cx="9902289" cy="1008771"/>
          </a:xfrm>
        </p:spPr>
        <p:txBody>
          <a:bodyPr/>
          <a:lstStyle/>
          <a:p>
            <a:r>
              <a:rPr lang="en-US" dirty="0"/>
              <a:t>Why Flux?</a:t>
            </a:r>
            <a:endParaRPr lang="en-US" sz="2400" b="0" dirty="0"/>
          </a:p>
        </p:txBody>
      </p:sp>
      <p:sp>
        <p:nvSpPr>
          <p:cNvPr id="4" name="Rectangle 7">
            <a:extLst>
              <a:ext uri="{FF2B5EF4-FFF2-40B4-BE49-F238E27FC236}">
                <a16:creationId xmlns:a16="http://schemas.microsoft.com/office/drawing/2014/main" id="{5CABEFC1-AE43-9341-9DBC-81EF5682891F}"/>
              </a:ext>
            </a:extLst>
          </p:cNvPr>
          <p:cNvSpPr>
            <a:spLocks noChangeArrowheads="1"/>
          </p:cNvSpPr>
          <p:nvPr/>
        </p:nvSpPr>
        <p:spPr bwMode="auto">
          <a:xfrm>
            <a:off x="0" y="6290500"/>
            <a:ext cx="12192000" cy="523220"/>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2800" dirty="0">
                <a:solidFill>
                  <a:schemeClr val="bg1"/>
                </a:solidFill>
                <a:latin typeface="Calibri" panose="020F0502020204030204" pitchFamily="34" charset="0"/>
                <a:cs typeface="Calibri" panose="020F0502020204030204" pitchFamily="34" charset="0"/>
              </a:rPr>
              <a:t>Flux is designed to make </a:t>
            </a:r>
            <a:r>
              <a:rPr lang="en-US" sz="2800" b="1" dirty="0">
                <a:solidFill>
                  <a:schemeClr val="bg1"/>
                </a:solidFill>
                <a:latin typeface="Calibri" panose="020F0502020204030204" pitchFamily="34" charset="0"/>
                <a:cs typeface="Calibri" panose="020F0502020204030204" pitchFamily="34" charset="0"/>
              </a:rPr>
              <a:t>hard</a:t>
            </a:r>
            <a:r>
              <a:rPr lang="en-US" sz="2800" dirty="0">
                <a:solidFill>
                  <a:schemeClr val="bg1"/>
                </a:solidFill>
                <a:latin typeface="Calibri" panose="020F0502020204030204" pitchFamily="34" charset="0"/>
                <a:cs typeface="Calibri" panose="020F0502020204030204" pitchFamily="34" charset="0"/>
              </a:rPr>
              <a:t> scheduling problems </a:t>
            </a:r>
            <a:r>
              <a:rPr lang="en-US" sz="2800" b="1" dirty="0">
                <a:solidFill>
                  <a:schemeClr val="bg1"/>
                </a:solidFill>
                <a:latin typeface="Calibri" panose="020F0502020204030204" pitchFamily="34" charset="0"/>
                <a:cs typeface="Calibri" panose="020F0502020204030204" pitchFamily="34" charset="0"/>
              </a:rPr>
              <a:t>easy</a:t>
            </a:r>
          </a:p>
        </p:txBody>
      </p:sp>
    </p:spTree>
    <p:extLst>
      <p:ext uri="{BB962C8B-B14F-4D97-AF65-F5344CB8AC3E}">
        <p14:creationId xmlns:p14="http://schemas.microsoft.com/office/powerpoint/2010/main" val="361919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nodeType="clickEffect">
                                  <p:stCondLst>
                                    <p:cond delay="0"/>
                                  </p:stCondLst>
                                  <p:childTnLst>
                                    <p:animClr clrSpc="rgb" dir="cw">
                                      <p:cBhvr override="childStyle">
                                        <p:cTn id="42" dur="10" fill="hold"/>
                                        <p:tgtEl>
                                          <p:spTgt spid="2">
                                            <p:txEl>
                                              <p:pRg st="0" end="0"/>
                                            </p:txEl>
                                          </p:spTgt>
                                        </p:tgtEl>
                                        <p:attrNameLst>
                                          <p:attrName>style.color</p:attrName>
                                        </p:attrNameLst>
                                      </p:cBhvr>
                                      <p:to>
                                        <a:srgbClr val="D6D6D6"/>
                                      </p:to>
                                    </p:animClr>
                                  </p:childTnLst>
                                </p:cTn>
                              </p:par>
                              <p:par>
                                <p:cTn id="43" presetID="3" presetClass="emph" presetSubtype="2" fill="hold" nodeType="withEffect">
                                  <p:stCondLst>
                                    <p:cond delay="0"/>
                                  </p:stCondLst>
                                  <p:childTnLst>
                                    <p:animClr clrSpc="rgb" dir="cw">
                                      <p:cBhvr override="childStyle">
                                        <p:cTn id="44" dur="10" fill="hold"/>
                                        <p:tgtEl>
                                          <p:spTgt spid="2">
                                            <p:txEl>
                                              <p:pRg st="1" end="1"/>
                                            </p:txEl>
                                          </p:spTgt>
                                        </p:tgtEl>
                                        <p:attrNameLst>
                                          <p:attrName>style.color</p:attrName>
                                        </p:attrNameLst>
                                      </p:cBhvr>
                                      <p:to>
                                        <a:srgbClr val="D6D6D6"/>
                                      </p:to>
                                    </p:animClr>
                                  </p:childTnLst>
                                </p:cTn>
                              </p:par>
                              <p:par>
                                <p:cTn id="45" presetID="3" presetClass="emph" presetSubtype="2" fill="hold" nodeType="withEffect">
                                  <p:stCondLst>
                                    <p:cond delay="0"/>
                                  </p:stCondLst>
                                  <p:childTnLst>
                                    <p:animClr clrSpc="rgb" dir="cw">
                                      <p:cBhvr override="childStyle">
                                        <p:cTn id="46" dur="10" fill="hold"/>
                                        <p:tgtEl>
                                          <p:spTgt spid="2">
                                            <p:txEl>
                                              <p:pRg st="2" end="2"/>
                                            </p:txEl>
                                          </p:spTgt>
                                        </p:tgtEl>
                                        <p:attrNameLst>
                                          <p:attrName>style.color</p:attrName>
                                        </p:attrNameLst>
                                      </p:cBhvr>
                                      <p:to>
                                        <a:srgbClr val="D6D6D6"/>
                                      </p:to>
                                    </p:animClr>
                                  </p:childTnLst>
                                </p:cTn>
                              </p:par>
                              <p:par>
                                <p:cTn id="47" presetID="3" presetClass="emph" presetSubtype="2" fill="hold" nodeType="withEffect">
                                  <p:stCondLst>
                                    <p:cond delay="0"/>
                                  </p:stCondLst>
                                  <p:childTnLst>
                                    <p:animClr clrSpc="rgb" dir="cw">
                                      <p:cBhvr override="childStyle">
                                        <p:cTn id="48" dur="10" fill="hold"/>
                                        <p:tgtEl>
                                          <p:spTgt spid="2">
                                            <p:txEl>
                                              <p:pRg st="3" end="3"/>
                                            </p:txEl>
                                          </p:spTgt>
                                        </p:tgtEl>
                                        <p:attrNameLst>
                                          <p:attrName>style.color</p:attrName>
                                        </p:attrNameLst>
                                      </p:cBhvr>
                                      <p:to>
                                        <a:srgbClr val="D6D6D6"/>
                                      </p:to>
                                    </p:animClr>
                                  </p:childTnLst>
                                </p:cTn>
                              </p:par>
                              <p:par>
                                <p:cTn id="49" presetID="3" presetClass="emph" presetSubtype="2" fill="hold" nodeType="withEffect">
                                  <p:stCondLst>
                                    <p:cond delay="0"/>
                                  </p:stCondLst>
                                  <p:childTnLst>
                                    <p:animClr clrSpc="rgb" dir="cw">
                                      <p:cBhvr override="childStyle">
                                        <p:cTn id="50" dur="10" fill="hold"/>
                                        <p:tgtEl>
                                          <p:spTgt spid="2">
                                            <p:txEl>
                                              <p:pRg st="4" end="4"/>
                                            </p:txEl>
                                          </p:spTgt>
                                        </p:tgtEl>
                                        <p:attrNameLst>
                                          <p:attrName>style.color</p:attrName>
                                        </p:attrNameLst>
                                      </p:cBhvr>
                                      <p:to>
                                        <a:srgbClr val="D6D6D6"/>
                                      </p:to>
                                    </p:animClr>
                                  </p:childTnLst>
                                </p:cTn>
                              </p:par>
                              <p:par>
                                <p:cTn id="51" presetID="3" presetClass="emph" presetSubtype="2" fill="hold" nodeType="withEffect">
                                  <p:stCondLst>
                                    <p:cond delay="0"/>
                                  </p:stCondLst>
                                  <p:childTnLst>
                                    <p:animClr clrSpc="rgb" dir="cw">
                                      <p:cBhvr override="childStyle">
                                        <p:cTn id="52" dur="10" fill="hold"/>
                                        <p:tgtEl>
                                          <p:spTgt spid="2">
                                            <p:txEl>
                                              <p:pRg st="5" end="5"/>
                                            </p:txEl>
                                          </p:spTgt>
                                        </p:tgtEl>
                                        <p:attrNameLst>
                                          <p:attrName>style.color</p:attrName>
                                        </p:attrNameLst>
                                      </p:cBhvr>
                                      <p:to>
                                        <a:srgbClr val="D6D6D6"/>
                                      </p:to>
                                    </p:animClr>
                                  </p:childTnLst>
                                </p:cTn>
                              </p:par>
                              <p:par>
                                <p:cTn id="53" presetID="3" presetClass="emph" presetSubtype="2" fill="hold" nodeType="withEffect">
                                  <p:stCondLst>
                                    <p:cond delay="0"/>
                                  </p:stCondLst>
                                  <p:childTnLst>
                                    <p:animClr clrSpc="rgb" dir="cw">
                                      <p:cBhvr override="childStyle">
                                        <p:cTn id="54" dur="10" fill="hold"/>
                                        <p:tgtEl>
                                          <p:spTgt spid="2">
                                            <p:txEl>
                                              <p:pRg st="6" end="6"/>
                                            </p:txEl>
                                          </p:spTgt>
                                        </p:tgtEl>
                                        <p:attrNameLst>
                                          <p:attrName>style.color</p:attrName>
                                        </p:attrNameLst>
                                      </p:cBhvr>
                                      <p:to>
                                        <a:srgbClr val="D6D6D6"/>
                                      </p:to>
                                    </p:animClr>
                                  </p:childTnLst>
                                </p:cTn>
                              </p:par>
                              <p:par>
                                <p:cTn id="55" presetID="3" presetClass="emph" presetSubtype="2" fill="hold" nodeType="withEffect">
                                  <p:stCondLst>
                                    <p:cond delay="0"/>
                                  </p:stCondLst>
                                  <p:childTnLst>
                                    <p:animClr clrSpc="rgb" dir="cw">
                                      <p:cBhvr override="childStyle">
                                        <p:cTn id="56" dur="10" fill="hold"/>
                                        <p:tgtEl>
                                          <p:spTgt spid="2">
                                            <p:txEl>
                                              <p:pRg st="7" end="7"/>
                                            </p:txEl>
                                          </p:spTgt>
                                        </p:tgtEl>
                                        <p:attrNameLst>
                                          <p:attrName>style.color</p:attrName>
                                        </p:attrNameLst>
                                      </p:cBhvr>
                                      <p:to>
                                        <a:srgbClr val="D6D6D6"/>
                                      </p:to>
                                    </p:animClr>
                                  </p:childTnLst>
                                </p:cTn>
                              </p:par>
                              <p:par>
                                <p:cTn id="57" presetID="3" presetClass="emph" presetSubtype="2" fill="hold" nodeType="withEffect">
                                  <p:stCondLst>
                                    <p:cond delay="0"/>
                                  </p:stCondLst>
                                  <p:childTnLst>
                                    <p:animClr clrSpc="rgb" dir="cw">
                                      <p:cBhvr override="childStyle">
                                        <p:cTn id="58" dur="10" fill="hold"/>
                                        <p:tgtEl>
                                          <p:spTgt spid="2">
                                            <p:txEl>
                                              <p:pRg st="8" end="8"/>
                                            </p:txEl>
                                          </p:spTgt>
                                        </p:tgtEl>
                                        <p:attrNameLst>
                                          <p:attrName>style.color</p:attrName>
                                        </p:attrNameLst>
                                      </p:cBhvr>
                                      <p:to>
                                        <a:srgbClr val="D6D6D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_PPT_UNC_V7.06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_PPT_UNC_V5.23_wide-16x9.potx" id="{83130911-C7AB-48B9-8C29-C9D32ACF0083}" vid="{243C0807-7D1A-4674-975A-BB624B1044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7496</TotalTime>
  <Words>1676</Words>
  <Application>Microsoft Macintosh PowerPoint</Application>
  <PresentationFormat>Widescreen</PresentationFormat>
  <Paragraphs>264</Paragraphs>
  <Slides>25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Arial Narrow</vt:lpstr>
      <vt:lpstr>Calibri</vt:lpstr>
      <vt:lpstr>Consolas</vt:lpstr>
      <vt:lpstr>Helvetica</vt:lpstr>
      <vt:lpstr>Lucida Grande</vt:lpstr>
      <vt:lpstr>Lucida Handwriting</vt:lpstr>
      <vt:lpstr>Open Sans</vt:lpstr>
      <vt:lpstr>Wingdings</vt:lpstr>
      <vt:lpstr>Wingdings 2</vt:lpstr>
      <vt:lpstr>2015_PPT_UNC_V7.06 (1)</vt:lpstr>
      <vt:lpstr>Flux: Practical Job Scheduling</vt:lpstr>
      <vt:lpstr>What is Flux?</vt:lpstr>
      <vt:lpstr>What is Flux?</vt:lpstr>
      <vt:lpstr>What is Flux?</vt:lpstr>
      <vt:lpstr>What about …?</vt:lpstr>
      <vt:lpstr>What about …?</vt:lpstr>
      <vt:lpstr>What about …?</vt:lpstr>
      <vt:lpstr>What about …?</vt:lpstr>
      <vt:lpstr>Why Flux?</vt:lpstr>
      <vt:lpstr>Portability: Running Flux</vt:lpstr>
      <vt:lpstr>Why Flux?</vt:lpstr>
      <vt:lpstr>Usability: Submitting a Batch Job</vt:lpstr>
      <vt:lpstr>Usability: Running an Interactive Job</vt:lpstr>
      <vt:lpstr>Usability: Tracking Job Status</vt:lpstr>
      <vt:lpstr>Why Flux?</vt:lpstr>
      <vt:lpstr>Scalability: Running Many Jobs</vt:lpstr>
      <vt:lpstr>Scalability: Running Many Heterogeneous Jobs</vt:lpstr>
      <vt:lpstr>Scalability: Running Millions of Jobs</vt:lpstr>
      <vt:lpstr>Why Flux?</vt:lpstr>
      <vt:lpstr>Extensibility: Modular Design</vt:lpstr>
      <vt:lpstr>Extensibility: Creating Your Own Module</vt:lpstr>
      <vt:lpstr>Extensibility: Flux’s Communication Overlay</vt:lpstr>
      <vt:lpstr>Extensibility: Scheduler Plugins</vt:lpstr>
      <vt:lpstr>Extensibility: Open Source</vt:lpstr>
      <vt:lpstr>PowerPoint Presentation</vt:lpstr>
    </vt:vector>
  </TitlesOfParts>
  <Company>LLNL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Should not exceed two lines</dc:title>
  <dc:creator>Hadley, Kirk</dc:creator>
  <cp:lastModifiedBy>Herbein, Stephen</cp:lastModifiedBy>
  <cp:revision>73</cp:revision>
  <cp:lastPrinted>2018-03-02T18:21:35Z</cp:lastPrinted>
  <dcterms:created xsi:type="dcterms:W3CDTF">2018-05-23T22:06:01Z</dcterms:created>
  <dcterms:modified xsi:type="dcterms:W3CDTF">2018-08-28T17:39:39Z</dcterms:modified>
</cp:coreProperties>
</file>